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3125E-E795-4F09-9883-26FE175A0C21}" type="datetimeFigureOut">
              <a:rPr lang="zh-CN" altLang="en-US" smtClean="0"/>
              <a:t>2011/8/26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1AAA0-E0E6-4D54-B933-32C9E9AEC10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1AAA0-E0E6-4D54-B933-32C9E9AEC10D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3316297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5000636"/>
            <a:ext cx="6400800" cy="6381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t>2011/8/26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46872"/>
            <a:ext cx="8715436" cy="296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 userDrawn="1"/>
        </p:nvSpPr>
        <p:spPr>
          <a:xfrm>
            <a:off x="3357554" y="6000768"/>
            <a:ext cx="24288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429388" y="6143644"/>
            <a:ext cx="24288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429388" y="6488692"/>
            <a:ext cx="24288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t>2011/8/26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t>2011/8/26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t>2011/8/26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t>2011/8/26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t>2011/8/26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t>2011/8/26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t>2011/8/26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t>2011/8/26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t>2011/8/26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t>2011/8/26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292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38CF8-A1AC-4CE3-BC39-8C3BA63750D6}" type="datetimeFigureOut">
              <a:rPr lang="zh-CN" altLang="en-US" smtClean="0"/>
              <a:t>2011/8/26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767B3-FAF2-4CCC-BAB6-6B01EA3ED51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57512" y="311138"/>
            <a:ext cx="3072206" cy="104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15140" y="6168729"/>
            <a:ext cx="2000264" cy="667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3643314"/>
            <a:ext cx="8072494" cy="1643074"/>
          </a:xfrm>
        </p:spPr>
        <p:txBody>
          <a:bodyPr>
            <a:normAutofit fontScale="90000"/>
          </a:bodyPr>
          <a:lstStyle/>
          <a:p>
            <a:r>
              <a:rPr lang="en-US" altLang="zh-CN" sz="6000" b="1" dirty="0" smtClean="0">
                <a:solidFill>
                  <a:srgbClr val="7030A0"/>
                </a:solidFill>
              </a:rPr>
              <a:t>Statistics about CBPM 2011</a:t>
            </a:r>
            <a:endParaRPr lang="zh-CN" altLang="en-US" sz="6000" b="1" dirty="0">
              <a:solidFill>
                <a:srgbClr val="7030A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5291166"/>
            <a:ext cx="6400800" cy="638164"/>
          </a:xfrm>
        </p:spPr>
        <p:txBody>
          <a:bodyPr/>
          <a:lstStyle/>
          <a:p>
            <a:r>
              <a:rPr lang="en-US" altLang="zh-CN" dirty="0" err="1" smtClean="0">
                <a:solidFill>
                  <a:schemeClr val="tx1"/>
                </a:solidFill>
              </a:rPr>
              <a:t>Jianmin</a:t>
            </a:r>
            <a:r>
              <a:rPr lang="en-US" altLang="zh-CN" dirty="0" smtClean="0">
                <a:solidFill>
                  <a:schemeClr val="tx1"/>
                </a:solidFill>
              </a:rPr>
              <a:t> Wang, Liang Zhang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5786446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Submissions distribution (8)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00034" y="1785926"/>
          <a:ext cx="6096000" cy="3934616"/>
        </p:xfrm>
        <a:graphic>
          <a:graphicData uri="http://schemas.openxmlformats.org/drawingml/2006/table">
            <a:tbl>
              <a:tblPr/>
              <a:tblGrid>
                <a:gridCol w="683559"/>
                <a:gridCol w="2028265"/>
                <a:gridCol w="3384176"/>
              </a:tblGrid>
              <a:tr h="14791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0" i="0" u="none" strike="noStrike" dirty="0">
                          <a:latin typeface="Arial"/>
                        </a:rPr>
                        <a:t>104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0" i="0" u="none" strike="noStrike">
                          <a:latin typeface="宋体"/>
                        </a:rPr>
                        <a:t>中国民航大学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Civil Aviation University of China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1" i="0" u="none" strike="noStrike">
                          <a:latin typeface="宋体"/>
                        </a:rPr>
                        <a:t>中国民航大学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8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0" i="0" u="none" strike="noStrike">
                          <a:latin typeface="Arial"/>
                        </a:rPr>
                        <a:t>59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0" i="0" u="none" strike="noStrike">
                          <a:latin typeface="宋体"/>
                        </a:rPr>
                        <a:t>中国石油大学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China University of Petroleum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1" i="0" u="none" strike="noStrike">
                          <a:latin typeface="宋体"/>
                        </a:rPr>
                        <a:t>中国石油大学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8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中南大学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Central South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中南大学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Central South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1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中南大学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8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中山大学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Sun Yat-sen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0" i="0" u="none" strike="noStrike">
                          <a:latin typeface="Arial"/>
                        </a:rPr>
                        <a:t>85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0" i="0" u="none" strike="noStrike">
                          <a:latin typeface="宋体"/>
                        </a:rPr>
                        <a:t>中山大学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Sun Yat-sen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0" i="0" u="none" strike="noStrike">
                          <a:latin typeface="Arial"/>
                        </a:rPr>
                        <a:t>98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0" i="0" u="none" strike="noStrike">
                          <a:latin typeface="宋体"/>
                        </a:rPr>
                        <a:t>中山大学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Sun Yat-sen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1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中山大学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8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0" i="0" u="none" strike="noStrike">
                          <a:latin typeface="Arial"/>
                        </a:rPr>
                        <a:t>64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0" i="0" u="none" strike="noStrike">
                          <a:latin typeface="宋体"/>
                        </a:rPr>
                        <a:t>重庆大学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Chongqing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1" i="0" u="none" strike="noStrike">
                          <a:latin typeface="宋体"/>
                        </a:rPr>
                        <a:t>重庆大学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8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0" i="0" u="none" strike="noStrike" dirty="0">
                          <a:latin typeface="Arial"/>
                        </a:rPr>
                        <a:t>132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1" i="0" u="none" strike="noStrike">
                          <a:latin typeface="宋体"/>
                        </a:rPr>
                        <a:t>总计数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800" b="0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3929066"/>
            <a:ext cx="7772400" cy="2071702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7030A0"/>
                </a:solidFill>
                <a:latin typeface="方正姚体" pitchFamily="2" charset="-122"/>
                <a:ea typeface="方正姚体" pitchFamily="2" charset="-122"/>
              </a:rPr>
              <a:t>感谢所有到会嘉宾！</a:t>
            </a:r>
            <a:r>
              <a:rPr lang="en-US" altLang="zh-CN" dirty="0" smtClean="0">
                <a:solidFill>
                  <a:srgbClr val="7030A0"/>
                </a:solidFill>
                <a:latin typeface="方正姚体" pitchFamily="2" charset="-122"/>
                <a:ea typeface="方正姚体" pitchFamily="2" charset="-122"/>
              </a:rPr>
              <a:t/>
            </a:r>
            <a:br>
              <a:rPr lang="en-US" altLang="zh-CN" dirty="0" smtClean="0">
                <a:solidFill>
                  <a:srgbClr val="7030A0"/>
                </a:solidFill>
                <a:latin typeface="方正姚体" pitchFamily="2" charset="-122"/>
                <a:ea typeface="方正姚体" pitchFamily="2" charset="-122"/>
              </a:rPr>
            </a:br>
            <a:r>
              <a:rPr lang="en-US" altLang="zh-CN" sz="2000" dirty="0" smtClean="0">
                <a:solidFill>
                  <a:srgbClr val="7030A0"/>
                </a:solidFill>
              </a:rPr>
              <a:t/>
            </a:r>
            <a:br>
              <a:rPr lang="en-US" altLang="zh-CN" sz="2000" dirty="0" smtClean="0">
                <a:solidFill>
                  <a:srgbClr val="7030A0"/>
                </a:solidFill>
              </a:rPr>
            </a:br>
            <a:r>
              <a:rPr lang="en-US" altLang="zh-CN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Thanks to all guests!</a:t>
            </a:r>
            <a:endParaRPr lang="zh-CN" altLang="en-US" dirty="0">
              <a:solidFill>
                <a:srgbClr val="C0000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zh-CN" dirty="0" smtClean="0"/>
              <a:t>Submissions &amp; Reviews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71472" y="1357298"/>
          <a:ext cx="2928958" cy="1127760"/>
        </p:xfrm>
        <a:graphic>
          <a:graphicData uri="http://schemas.openxmlformats.org/drawingml/2006/table">
            <a:tbl>
              <a:tblPr/>
              <a:tblGrid>
                <a:gridCol w="2286016"/>
                <a:gridCol w="642942"/>
              </a:tblGrid>
              <a:tr h="167640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800" b="1" i="0" u="none" strike="noStrike" dirty="0">
                          <a:latin typeface="Arial"/>
                        </a:rPr>
                        <a:t>Submissions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altLang="zh-CN" sz="1800" b="1" i="0" u="none" strike="noStrike">
                          <a:latin typeface="Arial"/>
                        </a:rPr>
                        <a:t>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latin typeface="Arial"/>
                        </a:rPr>
                        <a:t>Accepted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800" b="0" i="0" u="none" strike="noStrike">
                          <a:latin typeface="Arial"/>
                        </a:rPr>
                        <a:t>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FFFF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>
                          <a:latin typeface="Arial"/>
                        </a:rPr>
                        <a:t>Acceptance rate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800" b="0" i="0" u="none" strike="noStrike">
                          <a:latin typeface="Arial"/>
                        </a:rPr>
                        <a:t>0.2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FFFF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 b="0" i="0" u="none" strike="noStrike" dirty="0">
                          <a:latin typeface="Arial"/>
                        </a:rPr>
                        <a:t>Reviews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800" b="0" i="0" u="none" strike="noStrike" dirty="0">
                          <a:latin typeface="Arial"/>
                        </a:rPr>
                        <a:t>145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571472" y="2643182"/>
          <a:ext cx="4714908" cy="1409700"/>
        </p:xfrm>
        <a:graphic>
          <a:graphicData uri="http://schemas.openxmlformats.org/drawingml/2006/table">
            <a:tbl>
              <a:tblPr/>
              <a:tblGrid>
                <a:gridCol w="2508851"/>
                <a:gridCol w="2206057"/>
              </a:tblGrid>
              <a:tr h="167640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800" b="1" i="0" u="none" strike="noStrike" dirty="0">
                          <a:latin typeface="Arial"/>
                        </a:rPr>
                        <a:t>reviews for a paper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800" b="1" i="0" u="none" strike="noStrike">
                          <a:latin typeface="Arial"/>
                        </a:rPr>
                        <a:t>number of papers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8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DFF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E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800" b="0" i="0" u="none" strike="noStrike" dirty="0">
                          <a:latin typeface="Arial"/>
                        </a:rPr>
                        <a:t>47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EFF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8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800" b="0" i="0" u="none" strike="noStrike" dirty="0">
                          <a:latin typeface="Arial"/>
                        </a:rPr>
                        <a:t>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FF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8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E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8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E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571472" y="4195758"/>
          <a:ext cx="7715304" cy="1318260"/>
        </p:xfrm>
        <a:graphic>
          <a:graphicData uri="http://schemas.openxmlformats.org/drawingml/2006/table">
            <a:tbl>
              <a:tblPr/>
              <a:tblGrid>
                <a:gridCol w="1823025"/>
                <a:gridCol w="878959"/>
                <a:gridCol w="1058006"/>
                <a:gridCol w="960344"/>
                <a:gridCol w="1757917"/>
                <a:gridCol w="1237053"/>
              </a:tblGrid>
              <a:tr h="167640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400" b="1" i="0" u="none" strike="noStrike" dirty="0">
                          <a:latin typeface="Arial"/>
                        </a:rPr>
                        <a:t>country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400" b="1" i="0" u="none" strike="noStrike">
                          <a:latin typeface="Arial"/>
                        </a:rPr>
                        <a:t>authors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400" b="1" i="0" u="none" strike="noStrike">
                          <a:latin typeface="Arial"/>
                        </a:rPr>
                        <a:t>submitted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400" b="1" i="0" u="none" strike="noStrike">
                          <a:latin typeface="Arial"/>
                        </a:rPr>
                        <a:t>accepted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400" b="1" i="0" u="none" strike="noStrike">
                          <a:latin typeface="Arial"/>
                        </a:rPr>
                        <a:t>acceptance rate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400" b="1" i="0" u="none" strike="noStrike">
                          <a:latin typeface="Arial"/>
                        </a:rPr>
                        <a:t>PC members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l" fontAlgn="auto"/>
                      <a:r>
                        <a:rPr lang="en-US" sz="1400" b="0" i="0" u="none" strike="noStrike">
                          <a:latin typeface="Arial"/>
                        </a:rPr>
                        <a:t>Australia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0.53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 dirty="0">
                          <a:latin typeface="Arial"/>
                        </a:rPr>
                        <a:t>0.53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FF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l" fontAlgn="auto"/>
                      <a:r>
                        <a:rPr lang="en-US" sz="1400" b="0" i="0" u="none" strike="noStrike">
                          <a:latin typeface="Arial"/>
                        </a:rPr>
                        <a:t>China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164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95.53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17.87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0.19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23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l" fontAlgn="auto"/>
                      <a:r>
                        <a:rPr lang="en-US" sz="1400" b="0" i="0" u="none" strike="noStrike">
                          <a:latin typeface="Arial"/>
                        </a:rPr>
                        <a:t>Libyan Arab Jamahiriya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0.33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FF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l" fontAlgn="auto"/>
                      <a:r>
                        <a:rPr lang="en-US" sz="1400" b="0" i="0" u="none" strike="noStrike">
                          <a:latin typeface="Arial"/>
                        </a:rPr>
                        <a:t>United States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 dirty="0">
                          <a:latin typeface="Arial"/>
                        </a:rPr>
                        <a:t>0.6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0.6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US" altLang="zh-CN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571472" y="5715016"/>
          <a:ext cx="6072230" cy="562088"/>
        </p:xfrm>
        <a:graphic>
          <a:graphicData uri="http://schemas.openxmlformats.org/drawingml/2006/table">
            <a:tbl>
              <a:tblPr/>
              <a:tblGrid>
                <a:gridCol w="1341539"/>
                <a:gridCol w="1906398"/>
                <a:gridCol w="2824293"/>
              </a:tblGrid>
              <a:tr h="14791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latin typeface="Arial"/>
                        </a:rPr>
                        <a:t>All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800" b="1" i="0" u="none" strike="noStrike">
                          <a:latin typeface="宋体"/>
                        </a:rPr>
                        <a:t>63</a:t>
                      </a:r>
                      <a:r>
                        <a:rPr lang="zh-CN" altLang="en-US" sz="1800" b="1" i="0" u="none" strike="noStrike">
                          <a:latin typeface="宋体"/>
                        </a:rPr>
                        <a:t>家不同单位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latin typeface="Arial"/>
                        </a:rPr>
                        <a:t>63 different affiliations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Accepted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800" b="1" i="0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20</a:t>
                      </a:r>
                      <a:r>
                        <a:rPr lang="zh-CN" altLang="en-US" sz="1800" b="1" i="0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家不同单位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20 different affiliations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Submissions distribution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71472" y="1428736"/>
          <a:ext cx="8143932" cy="4929704"/>
        </p:xfrm>
        <a:graphic>
          <a:graphicData uri="http://schemas.openxmlformats.org/drawingml/2006/table">
            <a:tbl>
              <a:tblPr/>
              <a:tblGrid>
                <a:gridCol w="913198"/>
                <a:gridCol w="2709654"/>
                <a:gridCol w="4521080"/>
              </a:tblGrid>
              <a:tr h="1479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"/>
                        </a:rPr>
                        <a:t>Paper ID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"/>
                        </a:rPr>
                        <a:t>Affiliation CN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"/>
                        </a:rPr>
                        <a:t>Affiliation EN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奥哲科技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OThinker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1" u="none" strike="noStrike">
                          <a:latin typeface="宋体"/>
                        </a:rPr>
                        <a:t>奥哲科技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21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北京航空航天大学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Beihang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北京航空航天大学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Beihang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北京航空航天大学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北京交通大学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Beijing Jiaotong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北京交通大学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49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b="0" i="0" u="none" strike="noStrike">
                          <a:latin typeface="宋体"/>
                        </a:rPr>
                        <a:t>长江师范学院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Yangtze Normal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68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b="0" i="0" u="none" strike="noStrike">
                          <a:latin typeface="宋体"/>
                        </a:rPr>
                        <a:t>长江师范学院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Yangtze Normal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69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b="0" i="0" u="none" strike="noStrike">
                          <a:latin typeface="宋体"/>
                        </a:rPr>
                        <a:t>长江师范学院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Yangtze Normal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b="1" i="0" u="none" strike="noStrike">
                          <a:latin typeface="宋体"/>
                        </a:rPr>
                        <a:t>长江师范学院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东华大学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Donghua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东华大学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Donghua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86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东华大学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Donghua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东华大学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104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对外经济贸易大学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University of International Business and Economics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对外经济贸易大学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福建工程学院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Fujian University of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福建工程学院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复旦大学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Fudan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81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复旦大学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Fudan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82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复旦大学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Fudan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复旦大学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Fudan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94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复旦大学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Fudan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复旦大学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5786446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Submissions distribution (2)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00034" y="1428736"/>
          <a:ext cx="8286808" cy="5119308"/>
        </p:xfrm>
        <a:graphic>
          <a:graphicData uri="http://schemas.openxmlformats.org/drawingml/2006/table">
            <a:tbl>
              <a:tblPr/>
              <a:tblGrid>
                <a:gridCol w="929220"/>
                <a:gridCol w="2757192"/>
                <a:gridCol w="4600396"/>
              </a:tblGrid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29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广东石油化工学院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Guangdong University of Petrochemical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广东石油化工学院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Guangdong University of Petrochemical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广东石油化工学院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Guangdong University of Petrochemical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68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广东石油化工学院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Guangdong University of Petrochemical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69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广东石油化工学院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Guangdong University of Petrochemical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广东石油化工学院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83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广东外语外贸大学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Guangdong University of Foreign Studies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广东外语外贸大学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贵州大学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Guizhou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贵州大学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73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桂林电子科技大学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Guilin University of Electronic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74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桂林电子科技大学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Guilin University of Electronic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75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桂林电子科技大学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Guilin University of Electronic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76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桂林电子科技大学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Guilin University of Electronic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77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桂林电子科技大学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Guilin University of Electronic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桂林电子科技大学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国防科学技术大学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National University of Defense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国防科学技术大学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National University of Defense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国防科学技术大学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98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哈尔滨工业大学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Harbin Institute of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哈尔滨工业大学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73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杭州电子科技大学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Hangzhou Dianzi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74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杭州电子科技大学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Hangzhou Dianzi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75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杭州电子科技大学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Hangzhou Dianzi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76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杭州电子科技大学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Hangzhou Dianzi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77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杭州电子科技大学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Hangzhou Dianzi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杭州电子科技大学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5786446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Submissions distribution (3)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85720" y="1357298"/>
          <a:ext cx="8429685" cy="5119308"/>
        </p:xfrm>
        <a:graphic>
          <a:graphicData uri="http://schemas.openxmlformats.org/drawingml/2006/table">
            <a:tbl>
              <a:tblPr/>
              <a:tblGrid>
                <a:gridCol w="945241"/>
                <a:gridCol w="2804730"/>
                <a:gridCol w="4679714"/>
              </a:tblGrid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杭州市房产信息中心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Hangzhou Real Estate Information Center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94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杭州市房产信息中心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Hangzhou Real Estate Information Center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1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杭州市房产信息中心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58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河南机电高等专科学校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Henan Mechanical and Eletrical Engeneering College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河南机电高等专科学校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70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河南理工大学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Henan Polytechnic Unversity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71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河南理工大学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Henan Polytechnic Unversity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河南理工大学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61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河南平顶山学院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Pingdingshan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河南平顶山学院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29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湖南大学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Hunan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湖南大学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Hunan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湖南大学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湖南电气职业技术学院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Hunan Electrical PolyTechnic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湖南电气职业技术学院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湖南科技大学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Hunan University of Science and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湖南科技大学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Hunan University of Science and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湖南科技大学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Hunan University of Science and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湖南科技大学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Hunan University of Science and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湖南科技大学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Hunan University of Science and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湖南科技大学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51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b="0" i="0" u="none" strike="noStrike">
                          <a:latin typeface="宋体"/>
                        </a:rPr>
                        <a:t>湖南涉外经济学院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Hunan International Economics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b="1" i="0" u="none" strike="noStrike">
                          <a:latin typeface="宋体"/>
                        </a:rPr>
                        <a:t>湖南涉外经济学院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29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湖南师范大学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Hunan Normal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湖南师范大学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Hunan Normal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湖南师范大学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Hunan Normal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湖南师范大学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5786446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Submissions distribution (4)</a:t>
            </a:r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57158" y="1428736"/>
          <a:ext cx="8286808" cy="4929704"/>
        </p:xfrm>
        <a:graphic>
          <a:graphicData uri="http://schemas.openxmlformats.org/drawingml/2006/table">
            <a:tbl>
              <a:tblPr/>
              <a:tblGrid>
                <a:gridCol w="929220"/>
                <a:gridCol w="2757192"/>
                <a:gridCol w="4600396"/>
              </a:tblGrid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华北电力大学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North China Electric Power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华北电力大学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North China Electric Power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20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华北电力大学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North China Electric Power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华北电力大学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华东理工大学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East China University of Science and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华东理工大学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East China University of Science and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华东理工大学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华南理工大学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South China University of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83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华南理工大学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South China University of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华南理工大学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华南农业大学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South China Agricultural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华南农业大学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华侨大学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Huaqiao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华侨大学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Huaqiao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 dirty="0">
                          <a:latin typeface="宋体"/>
                        </a:rPr>
                        <a:t>华侨大学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华中科技大学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Huzhong University of Science and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41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华中科技大学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Huzhong University of Science and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42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华中科技大学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Huzhong University of Science and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 dirty="0">
                          <a:latin typeface="宋体"/>
                        </a:rPr>
                        <a:t>华中科技大学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47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加州大学圣芭芭拉分校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University of California, Santa Barbara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加州大学圣芭芭拉分校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57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Verdana"/>
                        </a:rPr>
                        <a:t>江门职业技术学院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Jiangmen Polytechnic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 dirty="0">
                          <a:latin typeface="Verdana"/>
                        </a:rPr>
                        <a:t>江门职业技术学院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109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江西财经大学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Jiangxi University of Finance &amp; Economics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110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江西财经大学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Jiangxi University of Finance &amp; Economics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 dirty="0">
                          <a:latin typeface="宋体"/>
                        </a:rPr>
                        <a:t>江西财经大学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5786446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Submissions distribution (5)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85720" y="1432107"/>
          <a:ext cx="8429685" cy="5119308"/>
        </p:xfrm>
        <a:graphic>
          <a:graphicData uri="http://schemas.openxmlformats.org/drawingml/2006/table">
            <a:tbl>
              <a:tblPr/>
              <a:tblGrid>
                <a:gridCol w="945241"/>
                <a:gridCol w="2804730"/>
                <a:gridCol w="4679714"/>
              </a:tblGrid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47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麦考瑞大学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Macquarie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麦考瑞大学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108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南京大学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Nanjing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南京大学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清华大学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Tsinghua Unversity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清华大学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Tsinghua Unversity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清华大学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Tsinghua Unversity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清华大学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Tsinghua Unversity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80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清华大学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Tsinghua Unversity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清华大学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Tsinghua Unversity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97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清华大学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Tsinghua Unversity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清华大学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Tsinghua Unversity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清华大学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Tsinghua Unversity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107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清华大学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Tsinghua Unversity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111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清华大学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Tsinghua Unversity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112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清华大学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Tsinghua Unversity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清华大学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44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山东大学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Shandong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山东大学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81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上海海洋大学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Shanghai Ocean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82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上海海洋大学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Shanghai Ocean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上海海洋大学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上海交通大学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Shanghai Jiao Tong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上海交通大学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Shanghai Jiao Tong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103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上海交通大学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Shanghai Jiao Tong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106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上海交通大学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Shanghai Jiao Tong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上海交通大学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5786446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Submissions distribution (6)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428596" y="1506066"/>
          <a:ext cx="8286808" cy="4929704"/>
        </p:xfrm>
        <a:graphic>
          <a:graphicData uri="http://schemas.openxmlformats.org/drawingml/2006/table">
            <a:tbl>
              <a:tblPr/>
              <a:tblGrid>
                <a:gridCol w="929220"/>
                <a:gridCol w="2757192"/>
                <a:gridCol w="4600396"/>
              </a:tblGrid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深圳大学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Shenzhen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深圳大学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Shenzhen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深圳大学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同济大学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Tongji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16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同济大学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Tongji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86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同济大学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Tongji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同济大学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FF"/>
                          </a:solidFill>
                          <a:latin typeface="Arial"/>
                        </a:rPr>
                        <a:t>Tongji</a:t>
                      </a:r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同济大学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50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潍坊学院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Weifang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53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潍坊学院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Weifang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67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潍坊学院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Weifang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潍坊学院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武汉大学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Wuhan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武汉大学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40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武汉天喻软件有限责任公司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Tianyu Soft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41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武汉天喻软件有限责任公司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Tianyu Soft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42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武汉天喻软件有限责任公司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Tianyu Soft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1" u="none" strike="noStrike" dirty="0">
                          <a:latin typeface="宋体"/>
                        </a:rPr>
                        <a:t>武汉天喻软件有限责任公司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35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西安测绘研究所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Xi'an Research Institute of Surveying and Mapping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 dirty="0">
                          <a:latin typeface="宋体"/>
                        </a:rPr>
                        <a:t>西安测绘研究所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38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西安工程大学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Xi'an Polytechnic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 dirty="0">
                          <a:latin typeface="宋体"/>
                        </a:rPr>
                        <a:t>西安工程大学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48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西安交通大学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Xi'an Jiaotong University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 dirty="0">
                          <a:latin typeface="宋体"/>
                        </a:rPr>
                        <a:t>西安交通大学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63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latin typeface="宋体"/>
                        </a:rPr>
                        <a:t>徐州工程学院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Xuzhou Institute of Technology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徐州工程学院 计数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5786446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Submissions distribution (7)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86808" cy="4572000"/>
        </p:xfrm>
        <a:graphic>
          <a:graphicData uri="http://schemas.openxmlformats.org/drawingml/2006/table">
            <a:tbl>
              <a:tblPr/>
              <a:tblGrid>
                <a:gridCol w="929219"/>
                <a:gridCol w="2757192"/>
                <a:gridCol w="4600397"/>
              </a:tblGrid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燕山大学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Yanshan Unversity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燕山大学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Yanshan Unversity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82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燕山大学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Yanshan Unversity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燕山大学 计数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60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义乌工商职业技术学院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Yiwu Industrial &amp; Commercial College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62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义乌工商职业技术学院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Yiwu Industrial &amp; Commercial College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义乌工商职业技术学院 计数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英业达集团</a:t>
                      </a:r>
                      <a:r>
                        <a:rPr lang="en-US" altLang="zh-CN" sz="1200" b="0" i="0" u="none" strike="noStrike">
                          <a:latin typeface="宋体"/>
                        </a:rPr>
                        <a:t>(</a:t>
                      </a:r>
                      <a:r>
                        <a:rPr lang="zh-CN" altLang="en-US" sz="1200" b="0" i="0" u="none" strike="noStrike">
                          <a:latin typeface="宋体"/>
                        </a:rPr>
                        <a:t>天津</a:t>
                      </a:r>
                      <a:r>
                        <a:rPr lang="en-US" altLang="zh-CN" sz="1200" b="0" i="0" u="none" strike="noStrike">
                          <a:latin typeface="宋体"/>
                        </a:rPr>
                        <a:t>)</a:t>
                      </a:r>
                      <a:r>
                        <a:rPr lang="zh-CN" altLang="en-US" sz="1200" b="0" i="0" u="none" strike="noStrike">
                          <a:latin typeface="宋体"/>
                        </a:rPr>
                        <a:t>电子技术有限公司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Inventec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1" u="none" strike="noStrike">
                          <a:latin typeface="宋体"/>
                        </a:rPr>
                        <a:t>英业达集团</a:t>
                      </a:r>
                      <a:r>
                        <a:rPr lang="en-US" altLang="zh-CN" sz="1200" b="1" i="1" u="none" strike="noStrike">
                          <a:latin typeface="宋体"/>
                        </a:rPr>
                        <a:t>(</a:t>
                      </a:r>
                      <a:r>
                        <a:rPr lang="zh-CN" altLang="en-US" sz="1200" b="1" i="1" u="none" strike="noStrike">
                          <a:latin typeface="宋体"/>
                        </a:rPr>
                        <a:t>天津</a:t>
                      </a:r>
                      <a:r>
                        <a:rPr lang="en-US" altLang="zh-CN" sz="1200" b="1" i="1" u="none" strike="noStrike">
                          <a:latin typeface="宋体"/>
                        </a:rPr>
                        <a:t>)</a:t>
                      </a:r>
                      <a:r>
                        <a:rPr lang="zh-CN" altLang="en-US" sz="1200" b="1" i="1" u="none" strike="noStrike">
                          <a:latin typeface="宋体"/>
                        </a:rPr>
                        <a:t>电子技术有限公司 计数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72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浙江工业职业技术学院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Zhejiang Industry Polytechnic College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浙江工业职业技术学院 计数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78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浙江经济职业技术学院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ZheJiang Technical Institute of Economics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浙江经济职业技术学院 计数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52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b="0" i="0" u="none" strike="noStrike">
                          <a:latin typeface="宋体"/>
                        </a:rPr>
                        <a:t>郑州铁路职业技术学院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Zhengzhou Railway Vocational &amp; Technical College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54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b="0" i="0" u="none" strike="noStrike">
                          <a:latin typeface="宋体"/>
                        </a:rPr>
                        <a:t>郑州铁路职业技术学院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Zhengzhou Railway Vocational &amp; Technical College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100" b="1" i="0" u="none" strike="noStrike">
                          <a:latin typeface="宋体"/>
                        </a:rPr>
                        <a:t>郑州铁路职业技术学院 计数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中国电信上海公司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China Telecom Corporation Limited Shanghai Branch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1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中国电信上海公司 计数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28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中国海洋大学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Ocean University of China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latin typeface="宋体"/>
                        </a:rPr>
                        <a:t>中国海洋大学 计数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92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latin typeface="宋体"/>
                        </a:rPr>
                        <a:t>中国开放流程社区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Open Process User Group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1" u="none" strike="noStrike">
                          <a:latin typeface="宋体"/>
                        </a:rPr>
                        <a:t>中国开放流程社区 计数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中国科学院计算技术研究所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Institute of Computing Technology Chinese Academy of Sciences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宋体"/>
                        </a:rPr>
                        <a:t>中国科学院计算技术研究所 计数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CN" altLang="en-US" sz="1200" b="0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1256</Words>
  <Application>Microsoft Office PowerPoint</Application>
  <PresentationFormat>全屏显示(4:3)</PresentationFormat>
  <Paragraphs>594</Paragraphs>
  <Slides>11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Statistics about CBPM 2011</vt:lpstr>
      <vt:lpstr>Submissions &amp; Reviews</vt:lpstr>
      <vt:lpstr>Submissions distribution</vt:lpstr>
      <vt:lpstr>Submissions distribution (2)</vt:lpstr>
      <vt:lpstr>Submissions distribution (3)</vt:lpstr>
      <vt:lpstr>Submissions distribution (4)</vt:lpstr>
      <vt:lpstr>Submissions distribution (5)</vt:lpstr>
      <vt:lpstr>Submissions distribution (6)</vt:lpstr>
      <vt:lpstr>Submissions distribution (7)</vt:lpstr>
      <vt:lpstr>Submissions distribution (8)</vt:lpstr>
      <vt:lpstr>感谢所有到会嘉宾！  Thanks to all guests!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about CBPM</dc:title>
  <dc:creator>little</dc:creator>
  <cp:lastModifiedBy>little</cp:lastModifiedBy>
  <cp:revision>41</cp:revision>
  <dcterms:created xsi:type="dcterms:W3CDTF">2011-08-25T16:26:48Z</dcterms:created>
  <dcterms:modified xsi:type="dcterms:W3CDTF">2011-08-25T17:19:41Z</dcterms:modified>
</cp:coreProperties>
</file>