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85" r:id="rId3"/>
    <p:sldId id="347" r:id="rId4"/>
    <p:sldId id="348" r:id="rId5"/>
    <p:sldId id="266" r:id="rId6"/>
    <p:sldId id="267" r:id="rId7"/>
    <p:sldId id="376" r:id="rId8"/>
    <p:sldId id="377" r:id="rId9"/>
    <p:sldId id="378" r:id="rId10"/>
    <p:sldId id="379" r:id="rId11"/>
    <p:sldId id="380" r:id="rId12"/>
    <p:sldId id="371" r:id="rId13"/>
    <p:sldId id="372" r:id="rId14"/>
    <p:sldId id="294" r:id="rId15"/>
    <p:sldId id="374" r:id="rId16"/>
    <p:sldId id="355" r:id="rId17"/>
    <p:sldId id="362" r:id="rId18"/>
    <p:sldId id="363" r:id="rId19"/>
    <p:sldId id="364" r:id="rId20"/>
    <p:sldId id="345" r:id="rId21"/>
    <p:sldId id="353" r:id="rId22"/>
    <p:sldId id="365" r:id="rId23"/>
    <p:sldId id="385" r:id="rId24"/>
    <p:sldId id="316" r:id="rId25"/>
    <p:sldId id="381" r:id="rId26"/>
    <p:sldId id="382" r:id="rId27"/>
    <p:sldId id="383" r:id="rId28"/>
    <p:sldId id="384" r:id="rId29"/>
    <p:sldId id="361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7826" autoAdjust="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26C5E-8926-46E4-B1B7-A63069AA021A}" type="doc">
      <dgm:prSet loTypeId="urn:microsoft.com/office/officeart/2005/8/layout/matrix2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231C5A2-D6CA-4634-A895-933232EAED01}">
      <dgm:prSet phldrT="[文本]" custT="1"/>
      <dgm:spPr>
        <a:gradFill rotWithShape="0">
          <a:gsLst>
            <a:gs pos="0">
              <a:schemeClr val="bg2">
                <a:lumMod val="7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</a:gradFill>
      </dgm:spPr>
      <dgm:t>
        <a:bodyPr/>
        <a:lstStyle/>
        <a:p>
          <a:pPr algn="ctr"/>
          <a:r>
            <a:rPr lang="zh-CN" altLang="en-US" sz="2000" dirty="0" smtClean="0"/>
            <a:t>基于结构的精确查询</a:t>
          </a:r>
          <a:endParaRPr lang="zh-CN" altLang="en-US" sz="2000" dirty="0"/>
        </a:p>
      </dgm:t>
    </dgm:pt>
    <dgm:pt modelId="{85E3E84C-E8A6-4D02-BE54-E3E7C50029FB}" type="parTrans" cxnId="{1B66A825-FE11-472A-8F8B-B479BBA5F77F}">
      <dgm:prSet/>
      <dgm:spPr/>
      <dgm:t>
        <a:bodyPr/>
        <a:lstStyle/>
        <a:p>
          <a:pPr algn="ctr"/>
          <a:endParaRPr lang="zh-CN" altLang="en-US"/>
        </a:p>
      </dgm:t>
    </dgm:pt>
    <dgm:pt modelId="{EE674B73-1F4C-47C2-B775-F82575AD1414}" type="sibTrans" cxnId="{1B66A825-FE11-472A-8F8B-B479BBA5F77F}">
      <dgm:prSet/>
      <dgm:spPr/>
      <dgm:t>
        <a:bodyPr/>
        <a:lstStyle/>
        <a:p>
          <a:pPr algn="ctr"/>
          <a:endParaRPr lang="zh-CN" altLang="en-US"/>
        </a:p>
      </dgm:t>
    </dgm:pt>
    <dgm:pt modelId="{35629374-955B-4FE9-8BCF-8A0A2C23783D}">
      <dgm:prSet phldrT="[文本]" custT="1"/>
      <dgm:spPr/>
      <dgm:t>
        <a:bodyPr/>
        <a:lstStyle/>
        <a:p>
          <a:pPr algn="ctr"/>
          <a:r>
            <a:rPr lang="zh-CN" altLang="en-US" sz="2000" dirty="0" smtClean="0"/>
            <a:t>基于行为的精确查询</a:t>
          </a:r>
          <a:endParaRPr lang="zh-CN" altLang="en-US" sz="2000" dirty="0"/>
        </a:p>
      </dgm:t>
    </dgm:pt>
    <dgm:pt modelId="{392A8ACF-BF28-4800-8E23-0603414F19A8}" type="parTrans" cxnId="{F96514EE-D99B-408C-A9F9-FB86A4495AFF}">
      <dgm:prSet/>
      <dgm:spPr/>
      <dgm:t>
        <a:bodyPr/>
        <a:lstStyle/>
        <a:p>
          <a:pPr algn="ctr"/>
          <a:endParaRPr lang="zh-CN" altLang="en-US"/>
        </a:p>
      </dgm:t>
    </dgm:pt>
    <dgm:pt modelId="{B327C181-485A-4B60-8500-36C9CC570123}" type="sibTrans" cxnId="{F96514EE-D99B-408C-A9F9-FB86A4495AFF}">
      <dgm:prSet/>
      <dgm:spPr/>
      <dgm:t>
        <a:bodyPr/>
        <a:lstStyle/>
        <a:p>
          <a:pPr algn="ctr"/>
          <a:endParaRPr lang="zh-CN" altLang="en-US"/>
        </a:p>
      </dgm:t>
    </dgm:pt>
    <dgm:pt modelId="{B05CE63D-F3E1-4B1E-B95A-77D24E503F01}">
      <dgm:prSet phldrT="[文本]" custT="1"/>
      <dgm:spPr>
        <a:gradFill rotWithShape="0">
          <a:gsLst>
            <a:gs pos="0">
              <a:schemeClr val="bg2">
                <a:lumMod val="7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</a:gradFill>
      </dgm:spPr>
      <dgm:t>
        <a:bodyPr/>
        <a:lstStyle/>
        <a:p>
          <a:pPr algn="ctr"/>
          <a:r>
            <a:rPr lang="zh-CN" altLang="en-US" sz="2000" dirty="0" smtClean="0"/>
            <a:t>基于结构的相似检索</a:t>
          </a:r>
          <a:endParaRPr lang="zh-CN" altLang="en-US" sz="2000" dirty="0"/>
        </a:p>
      </dgm:t>
    </dgm:pt>
    <dgm:pt modelId="{60C3BA14-5E22-4BA7-A2E6-3B8797BBC7B7}" type="parTrans" cxnId="{22D13289-016B-413D-A2E4-F33666510173}">
      <dgm:prSet/>
      <dgm:spPr/>
      <dgm:t>
        <a:bodyPr/>
        <a:lstStyle/>
        <a:p>
          <a:pPr algn="ctr"/>
          <a:endParaRPr lang="zh-CN" altLang="en-US"/>
        </a:p>
      </dgm:t>
    </dgm:pt>
    <dgm:pt modelId="{C5D538E8-63E2-402B-AAA3-7DE79F385FDD}" type="sibTrans" cxnId="{22D13289-016B-413D-A2E4-F33666510173}">
      <dgm:prSet/>
      <dgm:spPr/>
      <dgm:t>
        <a:bodyPr/>
        <a:lstStyle/>
        <a:p>
          <a:pPr algn="ctr"/>
          <a:endParaRPr lang="zh-CN" altLang="en-US"/>
        </a:p>
      </dgm:t>
    </dgm:pt>
    <dgm:pt modelId="{A0DB4A62-02F0-4DAA-B4BC-3F597C657369}">
      <dgm:prSet phldrT="[文本]" custT="1"/>
      <dgm:spPr/>
      <dgm:t>
        <a:bodyPr/>
        <a:lstStyle/>
        <a:p>
          <a:pPr algn="ctr"/>
          <a:r>
            <a:rPr lang="zh-CN" altLang="en-US" sz="2000" dirty="0" smtClean="0"/>
            <a:t>基于行为的相似检索</a:t>
          </a:r>
          <a:endParaRPr lang="zh-CN" altLang="en-US" sz="2000" dirty="0"/>
        </a:p>
      </dgm:t>
    </dgm:pt>
    <dgm:pt modelId="{00A6072B-5F97-40FC-A20A-05C76A0BB52C}" type="parTrans" cxnId="{0BBEAFC8-2248-448D-8D79-2E30D3FE2FCE}">
      <dgm:prSet/>
      <dgm:spPr/>
      <dgm:t>
        <a:bodyPr/>
        <a:lstStyle/>
        <a:p>
          <a:pPr algn="ctr"/>
          <a:endParaRPr lang="zh-CN" altLang="en-US"/>
        </a:p>
      </dgm:t>
    </dgm:pt>
    <dgm:pt modelId="{75CC1AE4-0E08-4EE7-A9E3-B9325CD97218}" type="sibTrans" cxnId="{0BBEAFC8-2248-448D-8D79-2E30D3FE2FCE}">
      <dgm:prSet/>
      <dgm:spPr/>
      <dgm:t>
        <a:bodyPr/>
        <a:lstStyle/>
        <a:p>
          <a:pPr algn="ctr"/>
          <a:endParaRPr lang="zh-CN" altLang="en-US"/>
        </a:p>
      </dgm:t>
    </dgm:pt>
    <dgm:pt modelId="{E508E143-ED6F-4D2A-9EDD-8C874441CCBA}" type="pres">
      <dgm:prSet presAssocID="{07F26C5E-8926-46E4-B1B7-A63069AA021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D57B8B6-4B12-4169-B9D7-754F6925F101}" type="pres">
      <dgm:prSet presAssocID="{07F26C5E-8926-46E4-B1B7-A63069AA021A}" presName="axisShape" presStyleLbl="bgShp" presStyleIdx="0" presStyleCnt="1" custLinFactNeighborX="-632"/>
      <dgm:spPr/>
      <dgm:t>
        <a:bodyPr/>
        <a:lstStyle/>
        <a:p>
          <a:endParaRPr lang="zh-CN" altLang="en-US"/>
        </a:p>
      </dgm:t>
    </dgm:pt>
    <dgm:pt modelId="{9ED8779C-FE32-44B7-AE19-192450CC4AAC}" type="pres">
      <dgm:prSet presAssocID="{07F26C5E-8926-46E4-B1B7-A63069AA021A}" presName="rect1" presStyleLbl="node1" presStyleIdx="0" presStyleCnt="4" custLinFactNeighborX="-953" custLinFactNeighborY="6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8996F4-3F29-4D97-8D51-2106DA3CB86D}" type="pres">
      <dgm:prSet presAssocID="{07F26C5E-8926-46E4-B1B7-A63069AA021A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65C18A-B5BD-4881-98BF-D5EB1D87233F}" type="pres">
      <dgm:prSet presAssocID="{07F26C5E-8926-46E4-B1B7-A63069AA021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A95D78-30F0-43D3-AF5D-7006000E1CA8}" type="pres">
      <dgm:prSet presAssocID="{07F26C5E-8926-46E4-B1B7-A63069AA021A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4FEDFFD-622D-4B6C-8860-9320CFCAAB6B}" type="presOf" srcId="{A0DB4A62-02F0-4DAA-B4BC-3F597C657369}" destId="{B8A95D78-30F0-43D3-AF5D-7006000E1CA8}" srcOrd="0" destOrd="0" presId="urn:microsoft.com/office/officeart/2005/8/layout/matrix2"/>
    <dgm:cxn modelId="{1B66A825-FE11-472A-8F8B-B479BBA5F77F}" srcId="{07F26C5E-8926-46E4-B1B7-A63069AA021A}" destId="{9231C5A2-D6CA-4634-A895-933232EAED01}" srcOrd="0" destOrd="0" parTransId="{85E3E84C-E8A6-4D02-BE54-E3E7C50029FB}" sibTransId="{EE674B73-1F4C-47C2-B775-F82575AD1414}"/>
    <dgm:cxn modelId="{D76FF29B-7C36-4D43-9F4D-1136E0B32C6B}" type="presOf" srcId="{07F26C5E-8926-46E4-B1B7-A63069AA021A}" destId="{E508E143-ED6F-4D2A-9EDD-8C874441CCBA}" srcOrd="0" destOrd="0" presId="urn:microsoft.com/office/officeart/2005/8/layout/matrix2"/>
    <dgm:cxn modelId="{22D13289-016B-413D-A2E4-F33666510173}" srcId="{07F26C5E-8926-46E4-B1B7-A63069AA021A}" destId="{B05CE63D-F3E1-4B1E-B95A-77D24E503F01}" srcOrd="2" destOrd="0" parTransId="{60C3BA14-5E22-4BA7-A2E6-3B8797BBC7B7}" sibTransId="{C5D538E8-63E2-402B-AAA3-7DE79F385FDD}"/>
    <dgm:cxn modelId="{A35E5D73-2896-4046-88F0-013518917595}" type="presOf" srcId="{B05CE63D-F3E1-4B1E-B95A-77D24E503F01}" destId="{0165C18A-B5BD-4881-98BF-D5EB1D87233F}" srcOrd="0" destOrd="0" presId="urn:microsoft.com/office/officeart/2005/8/layout/matrix2"/>
    <dgm:cxn modelId="{60953CCD-AE29-4E82-B6F4-35419BB3D66E}" type="presOf" srcId="{9231C5A2-D6CA-4634-A895-933232EAED01}" destId="{9ED8779C-FE32-44B7-AE19-192450CC4AAC}" srcOrd="0" destOrd="0" presId="urn:microsoft.com/office/officeart/2005/8/layout/matrix2"/>
    <dgm:cxn modelId="{0BBEAFC8-2248-448D-8D79-2E30D3FE2FCE}" srcId="{07F26C5E-8926-46E4-B1B7-A63069AA021A}" destId="{A0DB4A62-02F0-4DAA-B4BC-3F597C657369}" srcOrd="3" destOrd="0" parTransId="{00A6072B-5F97-40FC-A20A-05C76A0BB52C}" sibTransId="{75CC1AE4-0E08-4EE7-A9E3-B9325CD97218}"/>
    <dgm:cxn modelId="{F96514EE-D99B-408C-A9F9-FB86A4495AFF}" srcId="{07F26C5E-8926-46E4-B1B7-A63069AA021A}" destId="{35629374-955B-4FE9-8BCF-8A0A2C23783D}" srcOrd="1" destOrd="0" parTransId="{392A8ACF-BF28-4800-8E23-0603414F19A8}" sibTransId="{B327C181-485A-4B60-8500-36C9CC570123}"/>
    <dgm:cxn modelId="{6A59C572-D5E3-4239-8D2E-9BE3AEC7681E}" type="presOf" srcId="{35629374-955B-4FE9-8BCF-8A0A2C23783D}" destId="{898996F4-3F29-4D97-8D51-2106DA3CB86D}" srcOrd="0" destOrd="0" presId="urn:microsoft.com/office/officeart/2005/8/layout/matrix2"/>
    <dgm:cxn modelId="{8916BDC0-023C-4489-93F3-2CCD563B8B05}" type="presParOf" srcId="{E508E143-ED6F-4D2A-9EDD-8C874441CCBA}" destId="{FD57B8B6-4B12-4169-B9D7-754F6925F101}" srcOrd="0" destOrd="0" presId="urn:microsoft.com/office/officeart/2005/8/layout/matrix2"/>
    <dgm:cxn modelId="{F05FC54B-68B8-4D79-B8A7-952D3A70E4D1}" type="presParOf" srcId="{E508E143-ED6F-4D2A-9EDD-8C874441CCBA}" destId="{9ED8779C-FE32-44B7-AE19-192450CC4AAC}" srcOrd="1" destOrd="0" presId="urn:microsoft.com/office/officeart/2005/8/layout/matrix2"/>
    <dgm:cxn modelId="{26F2955A-75B7-4A44-AEA2-019193DDD25E}" type="presParOf" srcId="{E508E143-ED6F-4D2A-9EDD-8C874441CCBA}" destId="{898996F4-3F29-4D97-8D51-2106DA3CB86D}" srcOrd="2" destOrd="0" presId="urn:microsoft.com/office/officeart/2005/8/layout/matrix2"/>
    <dgm:cxn modelId="{105DD843-AF30-482B-B595-47535C9DAF20}" type="presParOf" srcId="{E508E143-ED6F-4D2A-9EDD-8C874441CCBA}" destId="{0165C18A-B5BD-4881-98BF-D5EB1D87233F}" srcOrd="3" destOrd="0" presId="urn:microsoft.com/office/officeart/2005/8/layout/matrix2"/>
    <dgm:cxn modelId="{F1BB8C65-E8C8-4D7F-A1DD-8D86D09E4839}" type="presParOf" srcId="{E508E143-ED6F-4D2A-9EDD-8C874441CCBA}" destId="{B8A95D78-30F0-43D3-AF5D-7006000E1CA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57B8B6-4B12-4169-B9D7-754F6925F101}">
      <dsp:nvSpPr>
        <dsp:cNvPr id="0" name=""/>
        <dsp:cNvSpPr/>
      </dsp:nvSpPr>
      <dsp:spPr>
        <a:xfrm>
          <a:off x="1823214" y="0"/>
          <a:ext cx="4525962" cy="452596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D8779C-FE32-44B7-AE19-192450CC4AAC}">
      <dsp:nvSpPr>
        <dsp:cNvPr id="0" name=""/>
        <dsp:cNvSpPr/>
      </dsp:nvSpPr>
      <dsp:spPr>
        <a:xfrm>
          <a:off x="2128753" y="305538"/>
          <a:ext cx="1810384" cy="1810384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基于结构的精确查询</a:t>
          </a:r>
          <a:endParaRPr lang="zh-CN" altLang="en-US" sz="2000" kern="1200" dirty="0"/>
        </a:p>
      </dsp:txBody>
      <dsp:txXfrm>
        <a:off x="2128753" y="305538"/>
        <a:ext cx="1810384" cy="1810384"/>
      </dsp:txXfrm>
    </dsp:sp>
    <dsp:sp modelId="{898996F4-3F29-4D97-8D51-2106DA3CB86D}">
      <dsp:nvSpPr>
        <dsp:cNvPr id="0" name=""/>
        <dsp:cNvSpPr/>
      </dsp:nvSpPr>
      <dsp:spPr>
        <a:xfrm>
          <a:off x="4273208" y="294187"/>
          <a:ext cx="181038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基于行为的精确查询</a:t>
          </a:r>
          <a:endParaRPr lang="zh-CN" altLang="en-US" sz="2000" kern="1200" dirty="0"/>
        </a:p>
      </dsp:txBody>
      <dsp:txXfrm>
        <a:off x="4273208" y="294187"/>
        <a:ext cx="1810384" cy="1810384"/>
      </dsp:txXfrm>
    </dsp:sp>
    <dsp:sp modelId="{0165C18A-B5BD-4881-98BF-D5EB1D87233F}">
      <dsp:nvSpPr>
        <dsp:cNvPr id="0" name=""/>
        <dsp:cNvSpPr/>
      </dsp:nvSpPr>
      <dsp:spPr>
        <a:xfrm>
          <a:off x="2146006" y="2421389"/>
          <a:ext cx="1810384" cy="1810384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基于结构的相似检索</a:t>
          </a:r>
          <a:endParaRPr lang="zh-CN" altLang="en-US" sz="2000" kern="1200" dirty="0"/>
        </a:p>
      </dsp:txBody>
      <dsp:txXfrm>
        <a:off x="2146006" y="2421389"/>
        <a:ext cx="1810384" cy="1810384"/>
      </dsp:txXfrm>
    </dsp:sp>
    <dsp:sp modelId="{B8A95D78-30F0-43D3-AF5D-7006000E1CA8}">
      <dsp:nvSpPr>
        <dsp:cNvPr id="0" name=""/>
        <dsp:cNvSpPr/>
      </dsp:nvSpPr>
      <dsp:spPr>
        <a:xfrm>
          <a:off x="4273208" y="2421389"/>
          <a:ext cx="1810384" cy="1810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基于行为的相似检索</a:t>
          </a:r>
          <a:endParaRPr lang="zh-CN" altLang="en-US" sz="2000" kern="1200" dirty="0"/>
        </a:p>
      </dsp:txBody>
      <dsp:txXfrm>
        <a:off x="4273208" y="2421389"/>
        <a:ext cx="1810384" cy="1810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879-91B5-4638-84F2-426517E5CE3B}" type="datetimeFigureOut">
              <a:rPr lang="zh-CN" altLang="en-US" smtClean="0"/>
              <a:pPr/>
              <a:t>2011-8-17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FDF0-C647-4BDF-8241-FB83A4997F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FDF0-C647-4BDF-8241-FB83A4997FD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2011-8-17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2011-8-17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2011-8-17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2011-8-17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2011-8-17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2011-8-17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2011-8-17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2011-8-17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2011-8-17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2011-8-17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2011-8-17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2011-8-17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66887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zh-CN" altLang="en-US" dirty="0" smtClean="0"/>
              <a:t>业务</a:t>
            </a:r>
            <a:r>
              <a:rPr lang="zh-CN" altLang="en-US" dirty="0" smtClean="0"/>
              <a:t>过程模型</a:t>
            </a:r>
            <a:r>
              <a:rPr lang="zh-CN" altLang="en-US" dirty="0" smtClean="0"/>
              <a:t>库索引技术</a:t>
            </a:r>
            <a:r>
              <a:rPr lang="zh-CN" altLang="en-US" dirty="0" smtClean="0"/>
              <a:t>研究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248544"/>
          </a:xfrm>
        </p:spPr>
        <p:txBody>
          <a:bodyPr/>
          <a:lstStyle/>
          <a:p>
            <a:pPr algn="ctr"/>
            <a:r>
              <a:rPr lang="zh-CN" altLang="en-US" dirty="0"/>
              <a:t>金</a:t>
            </a:r>
            <a:r>
              <a:rPr lang="zh-CN" altLang="en-US" dirty="0" smtClean="0"/>
              <a:t>涛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清华大学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Filtering-</a:t>
            </a:r>
            <a:r>
              <a:rPr lang="en-US" altLang="zh-CN" dirty="0" err="1" smtClean="0"/>
              <a:t>verfication</a:t>
            </a:r>
            <a:r>
              <a:rPr lang="en-US" altLang="zh-CN" dirty="0" smtClean="0"/>
              <a:t> framework</a:t>
            </a:r>
          </a:p>
          <a:p>
            <a:pPr lvl="1"/>
            <a:r>
              <a:rPr lang="zh-CN" altLang="en-US" dirty="0" smtClean="0"/>
              <a:t>索引用于过滤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zh-CN" altLang="en-US" dirty="0" smtClean="0"/>
              <a:t>索引元素</a:t>
            </a:r>
            <a:endParaRPr lang="en-US" altLang="zh-CN" dirty="0" smtClean="0"/>
          </a:p>
          <a:p>
            <a:r>
              <a:rPr lang="zh-CN" altLang="en-US" dirty="0" smtClean="0"/>
              <a:t>索引元素的快速提取</a:t>
            </a:r>
            <a:endParaRPr lang="en-US" altLang="zh-CN" dirty="0" smtClean="0"/>
          </a:p>
          <a:p>
            <a:r>
              <a:rPr lang="zh-CN" altLang="en-US" dirty="0" smtClean="0"/>
              <a:t>基于索引的查询处理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使用索引过滤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有效性（</a:t>
            </a:r>
            <a:r>
              <a:rPr lang="en-US" altLang="zh-CN" dirty="0" smtClean="0"/>
              <a:t>Effectiveness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Precision: 100%</a:t>
            </a:r>
          </a:p>
          <a:p>
            <a:pPr lvl="1"/>
            <a:r>
              <a:rPr lang="en-US" altLang="zh-CN" dirty="0" smtClean="0"/>
              <a:t>Recall: 100%</a:t>
            </a:r>
          </a:p>
          <a:p>
            <a:r>
              <a:rPr lang="zh-CN" altLang="en-US" dirty="0" smtClean="0"/>
              <a:t>效率（</a:t>
            </a:r>
            <a:r>
              <a:rPr lang="en-US" altLang="zh-CN" dirty="0" smtClean="0"/>
              <a:t>Efficiency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时间（</a:t>
            </a:r>
            <a:r>
              <a:rPr lang="en-US" altLang="zh-CN" dirty="0" smtClean="0"/>
              <a:t>Time efficiency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查询时间、索引建立（更新）时间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空间（</a:t>
            </a:r>
            <a:r>
              <a:rPr lang="en-US" altLang="zh-CN" dirty="0" smtClean="0"/>
              <a:t>Space efficiency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索引存储空间大小</a:t>
            </a:r>
            <a:endParaRPr lang="en-US" altLang="zh-CN" dirty="0" smtClean="0"/>
          </a:p>
          <a:p>
            <a:r>
              <a:rPr lang="zh-CN" altLang="en-US" dirty="0" smtClean="0"/>
              <a:t>可扩展性（</a:t>
            </a:r>
            <a:r>
              <a:rPr lang="en-US" altLang="zh-CN" dirty="0" smtClean="0"/>
              <a:t>Scalability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效率随规模的变化</a:t>
            </a:r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评价指标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基于结构的精确查询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基于</a:t>
            </a:r>
            <a:r>
              <a:rPr lang="en-US" altLang="zh-CN" dirty="0" smtClean="0"/>
              <a:t>feature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GraphGrep</a:t>
            </a:r>
            <a:r>
              <a:rPr lang="en-US" altLang="zh-CN" dirty="0" smtClean="0"/>
              <a:t> (PODS2002)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gIndex</a:t>
            </a:r>
            <a:r>
              <a:rPr lang="en-US" altLang="zh-CN" dirty="0" smtClean="0"/>
              <a:t> (SIGMOD2004,TODS2005)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TreePi</a:t>
            </a:r>
            <a:r>
              <a:rPr lang="en-US" altLang="zh-CN" dirty="0" smtClean="0"/>
              <a:t> (ICDE2007)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Tree+Delta</a:t>
            </a:r>
            <a:r>
              <a:rPr lang="en-US" altLang="zh-CN" dirty="0" smtClean="0"/>
              <a:t> (VLDB2007)</a:t>
            </a:r>
            <a:r>
              <a:rPr lang="zh-CN" altLang="en-US" dirty="0" smtClean="0"/>
              <a:t>、</a:t>
            </a:r>
            <a:r>
              <a:rPr lang="en-US" altLang="zh-CN" dirty="0" smtClean="0"/>
              <a:t>FG-Index (FG*-Index) (SIGMOD2007,TODS2009)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Swift-index (PVLDB2008)</a:t>
            </a:r>
          </a:p>
          <a:p>
            <a:pPr lvl="1"/>
            <a:r>
              <a:rPr lang="zh-CN" altLang="en-US" dirty="0" smtClean="0"/>
              <a:t>基于</a:t>
            </a:r>
            <a:r>
              <a:rPr lang="en-US" altLang="zh-CN" dirty="0" smtClean="0"/>
              <a:t>closure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Closure-tree (ICDE2006)</a:t>
            </a:r>
          </a:p>
          <a:p>
            <a:pPr lvl="1"/>
            <a:r>
              <a:rPr lang="zh-CN" altLang="en-US" dirty="0" smtClean="0"/>
              <a:t>基于分解：</a:t>
            </a:r>
            <a:r>
              <a:rPr lang="en-US" altLang="zh-CN" dirty="0" err="1" smtClean="0"/>
              <a:t>GDIndex</a:t>
            </a:r>
            <a:r>
              <a:rPr lang="en-US" altLang="zh-CN" dirty="0" smtClean="0"/>
              <a:t> (ICDE2007)</a:t>
            </a:r>
          </a:p>
          <a:p>
            <a:pPr lvl="1"/>
            <a:r>
              <a:rPr lang="zh-CN" altLang="en-US" dirty="0" smtClean="0"/>
              <a:t>基于编码：</a:t>
            </a:r>
            <a:r>
              <a:rPr lang="en-US" altLang="zh-CN" dirty="0" smtClean="0"/>
              <a:t>summarization graph index (DASFAA2008)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Gstring</a:t>
            </a:r>
            <a:r>
              <a:rPr lang="en-US" altLang="zh-CN" dirty="0" smtClean="0"/>
              <a:t> (ICDE2007)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Gcoding</a:t>
            </a:r>
            <a:r>
              <a:rPr lang="en-US" altLang="zh-CN" dirty="0" smtClean="0"/>
              <a:t> (EDBT2008)</a:t>
            </a:r>
          </a:p>
          <a:p>
            <a:pPr lvl="1"/>
            <a:r>
              <a:rPr lang="en-US" altLang="zh-CN" dirty="0" err="1" smtClean="0"/>
              <a:t>Diskbased</a:t>
            </a:r>
            <a:r>
              <a:rPr lang="en-US" altLang="zh-CN" dirty="0" smtClean="0"/>
              <a:t> benchmark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iGraph</a:t>
            </a:r>
            <a:r>
              <a:rPr lang="en-US" altLang="zh-CN" dirty="0" smtClean="0"/>
              <a:t> (PVLDB2010)</a:t>
            </a:r>
          </a:p>
          <a:p>
            <a:r>
              <a:rPr lang="zh-CN" altLang="en-US" dirty="0" smtClean="0"/>
              <a:t>基于结构的相似检索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RASCAL (THE COMPUTER JOURNAL 2002)</a:t>
            </a:r>
          </a:p>
          <a:p>
            <a:pPr lvl="1"/>
            <a:r>
              <a:rPr lang="en-US" altLang="zh-CN" dirty="0" err="1" smtClean="0"/>
              <a:t>Grafil</a:t>
            </a:r>
            <a:r>
              <a:rPr lang="en-US" altLang="zh-CN" dirty="0" smtClean="0"/>
              <a:t> (SIGMOD2005,TODS2006)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相关研究</a:t>
            </a:r>
            <a:r>
              <a:rPr lang="en-US" altLang="zh-CN" dirty="0" smtClean="0"/>
              <a:t>1——</a:t>
            </a:r>
            <a:r>
              <a:rPr lang="zh-CN" altLang="en-US" dirty="0" smtClean="0"/>
              <a:t>图数据库管理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AIDS Antiviral Screen dataset </a:t>
            </a:r>
          </a:p>
          <a:p>
            <a:pPr lvl="1"/>
            <a:r>
              <a:rPr lang="en-US" altLang="zh-CN" dirty="0" smtClean="0"/>
              <a:t>Chemical molecule</a:t>
            </a:r>
          </a:p>
          <a:p>
            <a:pPr lvl="2"/>
            <a:r>
              <a:rPr lang="en-US" altLang="zh-CN" dirty="0" smtClean="0"/>
              <a:t>Count: 43,905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Avg</a:t>
            </a:r>
            <a:r>
              <a:rPr lang="en-US" altLang="zh-CN" dirty="0" smtClean="0"/>
              <a:t>: 25.4 vertices and 27.3 edges</a:t>
            </a:r>
          </a:p>
          <a:p>
            <a:pPr lvl="2"/>
            <a:r>
              <a:rPr lang="en-US" altLang="zh-CN" dirty="0" smtClean="0"/>
              <a:t>Max: 222 vertices and 251 edges</a:t>
            </a:r>
          </a:p>
          <a:p>
            <a:pPr lvl="2"/>
            <a:r>
              <a:rPr lang="en-US" altLang="zh-CN" dirty="0" smtClean="0"/>
              <a:t>Labels: 62 (vertex) and 3 (edge)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常用数据库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有向图，唯一的源点和终点，边不带标签，变迁结点带标签（任意长度字符串）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Label</a:t>
            </a:r>
            <a:r>
              <a:rPr lang="zh-CN" altLang="en-US" dirty="0" smtClean="0"/>
              <a:t>多，频繁子图少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需要考虑</a:t>
            </a:r>
            <a:r>
              <a:rPr lang="en-US" altLang="zh-CN" dirty="0" smtClean="0"/>
              <a:t>label</a:t>
            </a:r>
            <a:r>
              <a:rPr lang="zh-CN" altLang="en-US" dirty="0" smtClean="0"/>
              <a:t>的相似性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存在模型嵌套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具有行为语义</a:t>
            </a:r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业务过程模型特点</a:t>
            </a:r>
            <a:endParaRPr lang="zh-CN" altLang="en-US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880320" y="3308959"/>
          <a:ext cx="6084168" cy="3504417"/>
        </p:xfrm>
        <a:graphic>
          <a:graphicData uri="http://schemas.openxmlformats.org/presentationml/2006/ole">
            <p:oleObj spid="_x0000_s1029" name="Visio" r:id="rId3" imgW="7259193" imgH="418071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BP-QL (VLDB2005,VLDB2006,IS2008)</a:t>
            </a:r>
          </a:p>
          <a:p>
            <a:r>
              <a:rPr lang="en-US" altLang="zh-CN" dirty="0" smtClean="0"/>
              <a:t>WISE  (ICDE2009)</a:t>
            </a:r>
          </a:p>
          <a:p>
            <a:r>
              <a:rPr lang="en-US" altLang="zh-CN" dirty="0" err="1" smtClean="0"/>
              <a:t>VisTrail</a:t>
            </a:r>
            <a:r>
              <a:rPr lang="en-US" altLang="zh-CN" dirty="0" smtClean="0"/>
              <a:t> (SIGMOD2008)</a:t>
            </a:r>
          </a:p>
          <a:p>
            <a:r>
              <a:rPr lang="en-US" altLang="zh-CN" dirty="0" smtClean="0"/>
              <a:t>BPMN-Q (WWW2010,DASFAA2010)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n-gram index (ICWS2006)</a:t>
            </a:r>
          </a:p>
          <a:p>
            <a:r>
              <a:rPr lang="en-US" altLang="zh-CN" dirty="0" smtClean="0"/>
              <a:t>conf/</a:t>
            </a:r>
            <a:r>
              <a:rPr lang="en-US" altLang="zh-CN" dirty="0" err="1" smtClean="0"/>
              <a:t>otm</a:t>
            </a:r>
            <a:r>
              <a:rPr lang="en-US" altLang="zh-CN" dirty="0" smtClean="0"/>
              <a:t>/YanDG10 (CoopIS2010)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相关研究</a:t>
            </a:r>
            <a:r>
              <a:rPr lang="en-US" altLang="zh-CN" dirty="0" smtClean="0"/>
              <a:t>2——</a:t>
            </a:r>
            <a:r>
              <a:rPr lang="zh-CN" altLang="en-US" dirty="0" smtClean="0"/>
              <a:t>业务过程模型查询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Label</a:t>
            </a:r>
            <a:r>
              <a:rPr lang="zh-CN" altLang="en-US" dirty="0" smtClean="0"/>
              <a:t>相似性的</a:t>
            </a:r>
            <a:r>
              <a:rPr lang="zh-CN" altLang="en-US" dirty="0" smtClean="0"/>
              <a:t>考虑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基于结构的精确检索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PathIndex</a:t>
            </a:r>
            <a:endParaRPr lang="en-US" altLang="zh-CN" dirty="0" smtClean="0"/>
          </a:p>
          <a:p>
            <a:r>
              <a:rPr lang="zh-CN" altLang="en-US" dirty="0" smtClean="0"/>
              <a:t>基于结构的相似检索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TaskEdgeIndex</a:t>
            </a:r>
            <a:endParaRPr lang="en-US" altLang="zh-CN" dirty="0" smtClean="0"/>
          </a:p>
          <a:p>
            <a:r>
              <a:rPr lang="zh-CN" altLang="en-US" dirty="0" smtClean="0"/>
              <a:t>基于行为的精确检索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TaskRelationIndex</a:t>
            </a:r>
            <a:endParaRPr lang="en-US" altLang="zh-CN" dirty="0" smtClean="0"/>
          </a:p>
          <a:p>
            <a:r>
              <a:rPr lang="zh-CN" altLang="en-US" dirty="0" smtClean="0"/>
              <a:t>基于行为的相似检索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TARIndex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http</a:t>
            </a:r>
            <a:r>
              <a:rPr lang="en-US" altLang="zh-CN" dirty="0" smtClean="0"/>
              <a:t>://code.google.com/p/beehivez/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我们的工作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用户决定是否考虑</a:t>
            </a:r>
            <a:r>
              <a:rPr lang="en-US" altLang="zh-CN" dirty="0" smtClean="0"/>
              <a:t>label</a:t>
            </a:r>
            <a:r>
              <a:rPr lang="zh-CN" altLang="en-US" dirty="0" smtClean="0"/>
              <a:t>相似性</a:t>
            </a:r>
            <a:endParaRPr lang="en-US" altLang="zh-CN" dirty="0" smtClean="0"/>
          </a:p>
          <a:p>
            <a:r>
              <a:rPr lang="zh-CN" altLang="en-US" dirty="0" smtClean="0"/>
              <a:t>用户在查询处理过程决定</a:t>
            </a:r>
            <a:r>
              <a:rPr lang="en-US" altLang="zh-CN" dirty="0" smtClean="0"/>
              <a:t>label</a:t>
            </a:r>
            <a:r>
              <a:rPr lang="zh-CN" altLang="en-US" dirty="0" smtClean="0"/>
              <a:t>相似性阈值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Filtering</a:t>
            </a:r>
            <a:r>
              <a:rPr lang="zh-CN" altLang="en-US" dirty="0" smtClean="0"/>
              <a:t>：扩展查询条件</a:t>
            </a:r>
            <a:endParaRPr lang="en-US" altLang="zh-CN" dirty="0" smtClean="0"/>
          </a:p>
          <a:p>
            <a:r>
              <a:rPr lang="en-US" altLang="zh-CN" dirty="0" err="1" smtClean="0"/>
              <a:t>Verfication</a:t>
            </a:r>
            <a:r>
              <a:rPr lang="zh-CN" altLang="en-US" dirty="0" smtClean="0"/>
              <a:t>：结合</a:t>
            </a:r>
            <a:r>
              <a:rPr lang="en-US" altLang="zh-CN" dirty="0" smtClean="0"/>
              <a:t>label</a:t>
            </a:r>
            <a:r>
              <a:rPr lang="zh-CN" altLang="en-US" dirty="0" smtClean="0"/>
              <a:t>相似性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构造独立于其它索引的</a:t>
            </a:r>
            <a:r>
              <a:rPr lang="en-US" altLang="zh-CN" dirty="0" smtClean="0"/>
              <a:t>label</a:t>
            </a:r>
            <a:r>
              <a:rPr lang="zh-CN" altLang="en-US" dirty="0" smtClean="0"/>
              <a:t>索引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Label</a:t>
            </a:r>
            <a:r>
              <a:rPr lang="zh-CN" altLang="en-US" dirty="0" smtClean="0"/>
              <a:t>相似性考虑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1195" y="490367"/>
            <a:ext cx="5015061" cy="5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635896" y="1340768"/>
            <a:ext cx="3312368" cy="576064"/>
          </a:xfrm>
          <a:prstGeom prst="rect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行为计算基于</a:t>
            </a:r>
            <a:r>
              <a:rPr lang="en-US" altLang="zh-CN" dirty="0" smtClean="0"/>
              <a:t>unfolding</a:t>
            </a:r>
            <a:r>
              <a:rPr lang="zh-CN" altLang="en-US" dirty="0" smtClean="0"/>
              <a:t>技术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基于行为的查询</a:t>
            </a:r>
            <a:endParaRPr lang="zh-CN" alt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691680" y="2040252"/>
          <a:ext cx="5184576" cy="4341076"/>
        </p:xfrm>
        <a:graphic>
          <a:graphicData uri="http://schemas.openxmlformats.org/presentationml/2006/ole">
            <p:oleObj spid="_x0000_s72706" name="Visio" r:id="rId3" imgW="7259193" imgH="607847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Surveys  over  the  past  five  years  have</a:t>
            </a:r>
            <a:br>
              <a:rPr lang="en-US" altLang="zh-CN" dirty="0" smtClean="0"/>
            </a:br>
            <a:r>
              <a:rPr lang="en-US" altLang="zh-CN" dirty="0" smtClean="0"/>
              <a:t>shown  process  management to be the number one concern of senior executives [Gartner, 2010]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Gartner Prediction: “By 2014, 40% of business managers and knowledge workers in Global 2000 enterprises will use comprehensive business process models to support their daily work, up from 6% in 2009.” 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业务过程管理技术应用广泛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0" y="3645024"/>
            <a:ext cx="4186808" cy="178620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借鉴上下文无关文法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FIRST</a:t>
            </a:r>
          </a:p>
          <a:p>
            <a:pPr lvl="1"/>
            <a:r>
              <a:rPr lang="en-US" altLang="zh-CN" dirty="0" smtClean="0"/>
              <a:t>FOLLOW</a:t>
            </a:r>
          </a:p>
          <a:p>
            <a:pPr lvl="1"/>
            <a:r>
              <a:rPr lang="en-US" altLang="zh-CN" dirty="0" smtClean="0"/>
              <a:t>SELECT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未完工作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模型</a:t>
            </a:r>
            <a:r>
              <a:rPr lang="zh-CN" altLang="en-US" dirty="0" smtClean="0"/>
              <a:t>嵌套处理</a:t>
            </a:r>
            <a:endParaRPr lang="zh-CN" alt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87610" y="1484784"/>
          <a:ext cx="3512097" cy="4216525"/>
        </p:xfrm>
        <a:graphic>
          <a:graphicData uri="http://schemas.openxmlformats.org/presentationml/2006/ole">
            <p:oleObj spid="_x0000_s31746" name="Visio" r:id="rId3" imgW="3331464" imgH="4000881" progId="Visio.Drawing.11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860032" y="2433836"/>
          <a:ext cx="3332163" cy="419100"/>
        </p:xfrm>
        <a:graphic>
          <a:graphicData uri="http://schemas.openxmlformats.org/presentationml/2006/ole">
            <p:oleObj spid="_x0000_s31748" name="Visio" r:id="rId4" imgW="3331464" imgH="419100" progId="Visio.Drawing.11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4008" y="18448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查询样例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未完工作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基于</a:t>
            </a:r>
            <a:r>
              <a:rPr lang="en-US" altLang="zh-CN" dirty="0" err="1" smtClean="0"/>
              <a:t>bisimulation</a:t>
            </a:r>
            <a:r>
              <a:rPr lang="zh-CN" altLang="en-US" dirty="0" smtClean="0"/>
              <a:t>的相似性度量</a:t>
            </a:r>
            <a:endParaRPr lang="zh-CN" altLang="en-US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95536" y="2348880"/>
          <a:ext cx="5019676" cy="2579688"/>
        </p:xfrm>
        <a:graphic>
          <a:graphicData uri="http://schemas.openxmlformats.org/presentationml/2006/ole">
            <p:oleObj spid="_x0000_s70658" name="Visio" r:id="rId3" imgW="5019294" imgH="2578989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2120" y="32756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pn1</a:t>
            </a:r>
            <a:r>
              <a:rPr lang="zh-CN" altLang="en-US" dirty="0" smtClean="0"/>
              <a:t>和</a:t>
            </a:r>
            <a:r>
              <a:rPr lang="en-US" altLang="zh-CN" dirty="0" smtClean="0"/>
              <a:t>pn2</a:t>
            </a:r>
            <a:r>
              <a:rPr lang="zh-CN" altLang="en-US" dirty="0" smtClean="0"/>
              <a:t>等价吗？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59432"/>
            <a:ext cx="6858000" cy="599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851920" y="1124744"/>
            <a:ext cx="2016224" cy="28803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39952" y="6165304"/>
            <a:ext cx="1440160" cy="28803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5316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28448" y="0"/>
            <a:ext cx="615553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 smtClean="0"/>
              <a:t>http://code.google.com/p/beehivez/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9600" dirty="0" smtClean="0"/>
              <a:t>Q &amp; A</a:t>
            </a:r>
            <a:endParaRPr lang="zh-CN" altLang="en-US" sz="96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业务过程模型样本特征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23528" y="3889216"/>
          <a:ext cx="853244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/>
                <a:gridCol w="648072"/>
                <a:gridCol w="792088"/>
                <a:gridCol w="792088"/>
                <a:gridCol w="792088"/>
                <a:gridCol w="792088"/>
                <a:gridCol w="864096"/>
                <a:gridCol w="792088"/>
                <a:gridCol w="792088"/>
                <a:gridCol w="792088"/>
                <a:gridCol w="792088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数据集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模型数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变迁总数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路由变迁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标签总数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1.0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0.9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0.8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0.7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0.6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0.5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114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1035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153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819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806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802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747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710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595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464</a:t>
                      </a:r>
                      <a:endParaRPr lang="zh-CN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591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4013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1653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3146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3062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3058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2786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2693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2036</a:t>
                      </a:r>
                      <a:endParaRPr lang="zh-CN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123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1595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352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1262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1252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1249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1183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1136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1009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818</a:t>
                      </a:r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内容占位符 4"/>
          <p:cNvGraphicFramePr>
            <a:graphicFrameLocks/>
          </p:cNvGraphicFramePr>
          <p:nvPr/>
        </p:nvGraphicFramePr>
        <p:xfrm>
          <a:off x="457200" y="1556792"/>
          <a:ext cx="747205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205"/>
                <a:gridCol w="747205"/>
                <a:gridCol w="747205"/>
                <a:gridCol w="747205"/>
                <a:gridCol w="747205"/>
                <a:gridCol w="747205"/>
                <a:gridCol w="747205"/>
                <a:gridCol w="747205"/>
                <a:gridCol w="747205"/>
                <a:gridCol w="747205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数据集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模型数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变迁数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库所数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弧数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图密度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endParaRPr kumimoji="0" lang="zh-CN" altLang="en-US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kumimoji="0" lang="zh-CN" altLang="en-US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endParaRPr kumimoji="0" lang="zh-CN" altLang="en-US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kumimoji="0" lang="zh-CN" altLang="en-US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endParaRPr kumimoji="0" lang="zh-CN" altLang="en-US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kumimoji="0" lang="zh-CN" altLang="en-US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endParaRPr kumimoji="0" lang="zh-CN" altLang="en-US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kumimoji="0" lang="zh-CN" altLang="en-US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DG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114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9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34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9.7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33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19.3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70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0.1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0.5</a:t>
                      </a:r>
                      <a:endParaRPr lang="zh-CN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SAP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591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6.8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53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10.6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65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17.7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142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0.2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TC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123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39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11.5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32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26.3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80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0.1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0.2</a:t>
                      </a:r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7859216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936104"/>
                <a:gridCol w="936104"/>
                <a:gridCol w="936104"/>
                <a:gridCol w="936104"/>
                <a:gridCol w="936104"/>
                <a:gridCol w="1080120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DG(114)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#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2/114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60478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(33)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60481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(35)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60481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(35)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61084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(47)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61073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(46)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179607(50)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70567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(67)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4/114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416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416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(7)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416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(7)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419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437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(13)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434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440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7/114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59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59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(7)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59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(7)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(9)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(9)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(8)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##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8/114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8/114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8/114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8/114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9/114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9/114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9/114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业务过程模型库频繁子图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7859216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936104"/>
                <a:gridCol w="936104"/>
                <a:gridCol w="936104"/>
                <a:gridCol w="936104"/>
                <a:gridCol w="936104"/>
                <a:gridCol w="1080120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SAP(591)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#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4/591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1747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(141)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1922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(154)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1922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(154)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2298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(178)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2303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(192)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3862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(237)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2554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(329)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6/591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199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(84)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203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(97)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203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(97)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216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(122)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219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(125)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270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(188)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322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(270)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10/591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8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(10)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8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(10)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(20)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(20)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(69)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34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(190)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##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11/591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11/591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11/591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11/591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11/591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33/591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44/591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业务过程模型库频繁子图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7859216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936104"/>
                <a:gridCol w="936104"/>
                <a:gridCol w="936104"/>
                <a:gridCol w="936104"/>
                <a:gridCol w="936104"/>
                <a:gridCol w="1080120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TC(123)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#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3/123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(23)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13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(26)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27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(42)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81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(73)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7/123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(15)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10/123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(17)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##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11/123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11/123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11/123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11/123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11/123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11/123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11/123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业务过程模型库频繁子图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714195"/>
          </a:xfrm>
        </p:spPr>
        <p:txBody>
          <a:bodyPr/>
          <a:lstStyle/>
          <a:p>
            <a:r>
              <a:rPr lang="en-US" altLang="zh-CN" dirty="0" smtClean="0"/>
              <a:t>W(l): l</a:t>
            </a:r>
            <a:r>
              <a:rPr lang="zh-CN" altLang="en-US" dirty="0" smtClean="0"/>
              <a:t>中单词个数</a:t>
            </a:r>
            <a:endParaRPr lang="en-US" altLang="zh-CN" dirty="0" smtClean="0"/>
          </a:p>
          <a:p>
            <a:r>
              <a:rPr lang="en-US" altLang="zh-CN" dirty="0" smtClean="0"/>
              <a:t>SCW(l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,l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): l1</a:t>
            </a:r>
            <a:r>
              <a:rPr lang="zh-CN" altLang="en-US" dirty="0" smtClean="0"/>
              <a:t>中单词能在</a:t>
            </a:r>
            <a:r>
              <a:rPr lang="en-US" altLang="zh-CN" dirty="0" smtClean="0"/>
              <a:t>l2</a:t>
            </a:r>
            <a:r>
              <a:rPr lang="zh-CN" altLang="en-US" dirty="0" smtClean="0"/>
              <a:t>中找到同义词的个数</a:t>
            </a:r>
            <a:endParaRPr lang="en-US" altLang="zh-CN" dirty="0" smtClean="0"/>
          </a:p>
          <a:p>
            <a:r>
              <a:rPr lang="zh-CN" altLang="en-US" dirty="0" smtClean="0"/>
              <a:t>可替换为其他基于的</a:t>
            </a:r>
            <a:r>
              <a:rPr lang="en-US" altLang="zh-CN" dirty="0" smtClean="0"/>
              <a:t>term</a:t>
            </a:r>
            <a:r>
              <a:rPr lang="zh-CN" altLang="en-US" dirty="0" smtClean="0"/>
              <a:t>的相似性度量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Label</a:t>
            </a:r>
            <a:r>
              <a:rPr lang="zh-CN" altLang="en-US" dirty="0" smtClean="0"/>
              <a:t>相似性度量</a:t>
            </a:r>
            <a:endParaRPr lang="zh-CN" alt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60486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7"/>
            <a:ext cx="8964488" cy="6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8915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38" y="3616821"/>
            <a:ext cx="89344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43400"/>
            <a:ext cx="8924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934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0242"/>
            <a:ext cx="89630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70" y="3525763"/>
            <a:ext cx="8896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8991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SAP</a:t>
            </a:r>
            <a:r>
              <a:rPr lang="zh-CN" altLang="en-US" dirty="0" smtClean="0"/>
              <a:t>参考模型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 600+</a:t>
            </a:r>
          </a:p>
          <a:p>
            <a:r>
              <a:rPr lang="en-US" altLang="zh-CN" dirty="0" err="1" smtClean="0"/>
              <a:t>Haier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 3,000+</a:t>
            </a:r>
          </a:p>
          <a:p>
            <a:r>
              <a:rPr lang="en-US" altLang="zh-CN" dirty="0" err="1" smtClean="0"/>
              <a:t>SunCorp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 6,000+</a:t>
            </a:r>
          </a:p>
          <a:p>
            <a:r>
              <a:rPr lang="zh-CN" altLang="en-US" dirty="0" smtClean="0"/>
              <a:t>北车集团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 200,000+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业务过程模型数据日益增多</a:t>
            </a:r>
            <a:endParaRPr lang="zh-CN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77072"/>
            <a:ext cx="3952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695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348880"/>
            <a:ext cx="1400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212976"/>
            <a:ext cx="1219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062" y="5085184"/>
            <a:ext cx="8972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模型重用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提高建模效率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避免重复存储</a:t>
            </a:r>
            <a:endParaRPr lang="en-US" altLang="zh-CN" dirty="0" smtClean="0"/>
          </a:p>
          <a:p>
            <a:r>
              <a:rPr lang="zh-CN" altLang="en-US" dirty="0" smtClean="0"/>
              <a:t>业务整合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相似业务过程的检索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北车集团</a:t>
            </a:r>
            <a:r>
              <a:rPr lang="en-US" altLang="zh-CN" dirty="0" smtClean="0"/>
              <a:t>20</a:t>
            </a:r>
            <a:r>
              <a:rPr lang="zh-CN" altLang="en-US" dirty="0" smtClean="0"/>
              <a:t>多个子公司合并，业务流程整合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SOA</a:t>
            </a:r>
          </a:p>
          <a:p>
            <a:pPr lvl="1"/>
            <a:r>
              <a:rPr lang="zh-CN" altLang="en-US" dirty="0" smtClean="0"/>
              <a:t>服务的查找与组合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基于</a:t>
            </a:r>
            <a:r>
              <a:rPr lang="en-US" altLang="zh-CN" dirty="0" smtClean="0"/>
              <a:t>BPEL</a:t>
            </a:r>
          </a:p>
          <a:p>
            <a:pPr lvl="1"/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模型检索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模型检索分类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3934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580112" y="5013176"/>
            <a:ext cx="3600400" cy="10081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dirty="0" smtClean="0"/>
              <a:t>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子图匹配算法为</a:t>
            </a:r>
            <a:r>
              <a:rPr lang="en-US" altLang="zh-CN" dirty="0" smtClean="0"/>
              <a:t>NPC</a:t>
            </a:r>
            <a:r>
              <a:rPr lang="zh-CN" altLang="en-US" dirty="0" smtClean="0"/>
              <a:t>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图的</a:t>
            </a:r>
            <a:r>
              <a:rPr lang="zh-CN" altLang="en-US" dirty="0" smtClean="0"/>
              <a:t>相似度计算为</a:t>
            </a:r>
            <a:r>
              <a:rPr lang="en-US" altLang="zh-CN" dirty="0" smtClean="0"/>
              <a:t>NPC</a:t>
            </a:r>
            <a:r>
              <a:rPr lang="zh-CN" altLang="en-US" dirty="0" smtClean="0"/>
              <a:t>问题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基于结构的检索</a:t>
            </a:r>
            <a:endParaRPr lang="zh-CN" alt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07504" y="1268760"/>
          <a:ext cx="5283713" cy="4990918"/>
        </p:xfrm>
        <a:graphic>
          <a:graphicData uri="http://schemas.openxmlformats.org/presentationml/2006/ole">
            <p:oleObj spid="_x0000_s76802" name="Visio" r:id="rId3" imgW="7504938" imgH="7090029" progId="Visio.Drawing.11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060305" y="1844824"/>
          <a:ext cx="2040087" cy="741283"/>
        </p:xfrm>
        <a:graphic>
          <a:graphicData uri="http://schemas.openxmlformats.org/presentationml/2006/ole">
            <p:oleObj spid="_x0000_s76803" name="Visio" r:id="rId4" imgW="3118866" imgH="1133094" progId="Visio.Drawing.11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6084168" y="3597758"/>
          <a:ext cx="2290713" cy="787088"/>
        </p:xfrm>
        <a:graphic>
          <a:graphicData uri="http://schemas.openxmlformats.org/presentationml/2006/ole">
            <p:oleObj spid="_x0000_s76804" name="Visio" r:id="rId5" imgW="3299079" imgH="1133094" progId="Visio.Drawing.11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14127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精确查询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31409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相似检索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220072" y="5373216"/>
            <a:ext cx="3466728" cy="6340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zh-CN" altLang="en-US" dirty="0" smtClean="0"/>
              <a:t>问题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行为的计算复杂度高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基于行为的检索</a:t>
            </a:r>
            <a:endParaRPr lang="zh-CN" alt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5496" y="1268760"/>
          <a:ext cx="4555480" cy="4616627"/>
        </p:xfrm>
        <a:graphic>
          <a:graphicData uri="http://schemas.openxmlformats.org/presentationml/2006/ole">
            <p:oleObj spid="_x0000_s77826" name="Visio" r:id="rId3" imgW="5203698" imgH="5273040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0072" y="126876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精确查询</a:t>
            </a:r>
            <a:endParaRPr lang="en-US" altLang="zh-CN" dirty="0" smtClean="0"/>
          </a:p>
          <a:p>
            <a:r>
              <a:rPr lang="en-US" altLang="zh-CN" dirty="0" smtClean="0"/>
              <a:t>    A-&gt;D &amp;&amp; B||C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4204" y="27809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相似检索</a:t>
            </a:r>
            <a:endParaRPr lang="zh-CN" altLang="en-US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580112" y="3284984"/>
          <a:ext cx="3419872" cy="816856"/>
        </p:xfrm>
        <a:graphic>
          <a:graphicData uri="http://schemas.openxmlformats.org/presentationml/2006/ole">
            <p:oleObj spid="_x0000_s77827" name="Visio" r:id="rId4" imgW="4771644" imgH="113919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2617</TotalTime>
  <Words>817</Words>
  <Application>Microsoft Office PowerPoint</Application>
  <PresentationFormat>全屏显示(4:3)</PresentationFormat>
  <Paragraphs>344</Paragraphs>
  <Slides>29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聚合</vt:lpstr>
      <vt:lpstr>Visio</vt:lpstr>
      <vt:lpstr>业务过程模型库索引技术研究</vt:lpstr>
      <vt:lpstr>业务过程管理技术应用广泛</vt:lpstr>
      <vt:lpstr>幻灯片 3</vt:lpstr>
      <vt:lpstr>幻灯片 4</vt:lpstr>
      <vt:lpstr>业务过程模型数据日益增多</vt:lpstr>
      <vt:lpstr>模型检索</vt:lpstr>
      <vt:lpstr>模型检索分类</vt:lpstr>
      <vt:lpstr>基于结构的检索</vt:lpstr>
      <vt:lpstr>基于行为的检索</vt:lpstr>
      <vt:lpstr>使用索引过滤</vt:lpstr>
      <vt:lpstr>评价指标</vt:lpstr>
      <vt:lpstr>相关研究1——图数据库管理</vt:lpstr>
      <vt:lpstr>常用数据库</vt:lpstr>
      <vt:lpstr>业务过程模型特点</vt:lpstr>
      <vt:lpstr>相关研究2——业务过程模型查询</vt:lpstr>
      <vt:lpstr>我们的工作</vt:lpstr>
      <vt:lpstr>Label相似性考虑</vt:lpstr>
      <vt:lpstr>幻灯片 18</vt:lpstr>
      <vt:lpstr>基于行为的查询</vt:lpstr>
      <vt:lpstr>未完工作——模型嵌套处理</vt:lpstr>
      <vt:lpstr>未完工作——基于bisimulation的相似性度量</vt:lpstr>
      <vt:lpstr>幻灯片 22</vt:lpstr>
      <vt:lpstr>幻灯片 23</vt:lpstr>
      <vt:lpstr>幻灯片 24</vt:lpstr>
      <vt:lpstr>业务过程模型样本特征</vt:lpstr>
      <vt:lpstr>业务过程模型库频繁子图</vt:lpstr>
      <vt:lpstr>业务过程模型库频繁子图</vt:lpstr>
      <vt:lpstr>业务过程模型库频繁子图</vt:lpstr>
      <vt:lpstr>Label相似性度量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Query on  Large Process Repositories</dc:title>
  <cp:lastModifiedBy>jt</cp:lastModifiedBy>
  <cp:revision>438</cp:revision>
  <dcterms:modified xsi:type="dcterms:W3CDTF">2011-08-17T08:53:38Z</dcterms:modified>
</cp:coreProperties>
</file>