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80" r:id="rId4"/>
    <p:sldId id="259" r:id="rId5"/>
    <p:sldId id="287" r:id="rId6"/>
    <p:sldId id="288" r:id="rId7"/>
    <p:sldId id="281" r:id="rId8"/>
    <p:sldId id="260" r:id="rId9"/>
    <p:sldId id="282" r:id="rId10"/>
    <p:sldId id="263" r:id="rId11"/>
    <p:sldId id="283" r:id="rId12"/>
    <p:sldId id="265" r:id="rId13"/>
    <p:sldId id="273" r:id="rId14"/>
    <p:sldId id="274" r:id="rId15"/>
    <p:sldId id="284" r:id="rId16"/>
    <p:sldId id="267" r:id="rId17"/>
    <p:sldId id="290" r:id="rId18"/>
    <p:sldId id="289" r:id="rId19"/>
    <p:sldId id="272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ever" initials="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42" autoAdjust="0"/>
    <p:restoredTop sz="96539" autoAdjust="0"/>
  </p:normalViewPr>
  <p:slideViewPr>
    <p:cSldViewPr>
      <p:cViewPr>
        <p:scale>
          <a:sx n="75" d="100"/>
          <a:sy n="75" d="100"/>
        </p:scale>
        <p:origin x="-6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A66E6-46F8-4C71-B3B8-6E19D6540A3B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FFC2D-FE79-4DA6-9141-932715D443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这为我们的算法提供了便利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TAR0</a:t>
            </a:r>
            <a:r>
              <a:rPr lang="zh-CN" altLang="en-US" dirty="0" smtClean="0"/>
              <a:t>说明时可以增加一个图，带隐藏任务的，与源库所或者汇结库所相连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FFC2D-FE79-4DA6-9141-932715D443A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>
              <a:defRPr/>
            </a:lvl1pPr>
          </a:lstStyle>
          <a:p>
            <a:endParaRPr lang="zh-CN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4103" name="Picture 7" descr="artplus_nature_naturalcity42_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</p:spPr>
      </p:pic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8007350" y="152400"/>
            <a:ext cx="984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2000" b="1">
                <a:solidFill>
                  <a:srgbClr val="000000"/>
                </a:solidFill>
                <a:latin typeface="Verdana" pitchFamily="34" charset="0"/>
                <a:ea typeface="宋体" charset="-122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</p:spPr>
      </p:pic>
      <p:pic>
        <p:nvPicPr>
          <p:cNvPr id="4104" name="Picture 8" descr="artplus_nature_naturalcity42_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3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" y="20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8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8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  <p:bldP spid="4098" grpId="0"/>
      <p:bldP spid="40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5438" y="349250"/>
            <a:ext cx="7775575" cy="6334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595313" y="1450975"/>
            <a:ext cx="8091487" cy="4984750"/>
          </a:xfrm>
        </p:spPr>
        <p:txBody>
          <a:bodyPr/>
          <a:lstStyle/>
          <a:p>
            <a:r>
              <a:rPr lang="zh-CN" altLang="en-US" smtClean="0"/>
              <a:t>单击图标添加 </a:t>
            </a:r>
            <a:r>
              <a:rPr lang="en-US" altLang="zh-CN" smtClean="0"/>
              <a:t>SmartArt </a:t>
            </a:r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296863" y="6577013"/>
            <a:ext cx="2133600" cy="219075"/>
          </a:xfrm>
        </p:spPr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716213" y="6565900"/>
            <a:ext cx="3649662" cy="280988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1000" y="6569075"/>
            <a:ext cx="2133600" cy="214313"/>
          </a:xfrm>
        </p:spPr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15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2EC4A08F-E7BA-4EC4-9D2D-4D4CB7575FBA}" type="datetimeFigureOut">
              <a:rPr lang="zh-CN" altLang="en-US" smtClean="0"/>
              <a:pPr/>
              <a:t>2011/8/26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宋体" charset="-122"/>
              </a:defRPr>
            </a:lvl1pPr>
          </a:lstStyle>
          <a:p>
            <a:fld id="{EFC9C8AD-0DE5-49B3-AFB6-CA67C2060FD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642918"/>
            <a:ext cx="64008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基于完全有限前缀的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zh-CN" altLang="en-US" dirty="0" smtClean="0">
                <a:solidFill>
                  <a:schemeClr val="tx1"/>
                </a:solidFill>
              </a:rPr>
              <a:t>完备日志生成算法</a:t>
            </a:r>
            <a:r>
              <a:rPr lang="en-US" altLang="zh-CN" dirty="0" smtClean="0">
                <a:solidFill>
                  <a:schemeClr val="tx1"/>
                </a:solidFill>
              </a:rPr>
              <a:t/>
            </a:r>
            <a:br>
              <a:rPr lang="en-US" altLang="zh-CN" dirty="0" smtClean="0">
                <a:solidFill>
                  <a:schemeClr val="tx1"/>
                </a:solidFill>
              </a:rPr>
            </a:b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4929198"/>
            <a:ext cx="6400800" cy="381000"/>
          </a:xfrm>
        </p:spPr>
        <p:txBody>
          <a:bodyPr/>
          <a:lstStyle/>
          <a:p>
            <a:r>
              <a:rPr lang="zh-CN" altLang="en-US" dirty="0" smtClean="0"/>
              <a:t>报告人：王文星</a:t>
            </a:r>
            <a:endParaRPr lang="en-US" altLang="zh-CN" dirty="0" smtClean="0"/>
          </a:p>
          <a:p>
            <a:r>
              <a:rPr lang="zh-CN" altLang="en-US" dirty="0" smtClean="0"/>
              <a:t>作    者</a:t>
            </a:r>
            <a:r>
              <a:rPr lang="en-US" altLang="zh-CN" dirty="0" smtClean="0"/>
              <a:t>:</a:t>
            </a:r>
            <a:r>
              <a:rPr lang="zh-CN" altLang="en-US" dirty="0" smtClean="0"/>
              <a:t>王文星</a:t>
            </a:r>
            <a:r>
              <a:rPr lang="en-US" altLang="zh-CN" dirty="0" smtClean="0"/>
              <a:t>  </a:t>
            </a:r>
            <a:r>
              <a:rPr lang="zh-CN" altLang="en-US" dirty="0" smtClean="0"/>
              <a:t>闻立杰  谭士杰</a:t>
            </a:r>
            <a:endParaRPr lang="en-US" altLang="zh-CN" dirty="0" smtClean="0"/>
          </a:p>
          <a:p>
            <a:r>
              <a:rPr lang="zh-CN" altLang="en-US" dirty="0" smtClean="0"/>
              <a:t>单    位</a:t>
            </a:r>
            <a:r>
              <a:rPr lang="en-US" altLang="zh-CN" dirty="0" smtClean="0"/>
              <a:t>: </a:t>
            </a:r>
            <a:r>
              <a:rPr lang="zh-CN" altLang="en-US" dirty="0" smtClean="0"/>
              <a:t>清华大学软件学院</a:t>
            </a:r>
            <a:endParaRPr lang="zh-CN" altLang="en-US" dirty="0"/>
          </a:p>
        </p:txBody>
      </p:sp>
    </p:spTree>
  </p:cSld>
  <p:clrMapOvr>
    <a:masterClrMapping/>
  </p:clrMapOvr>
  <p:transition advTm="2068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次序关系定义：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029200"/>
          </a:xfrm>
        </p:spPr>
        <p:txBody>
          <a:bodyPr/>
          <a:lstStyle/>
          <a:p>
            <a:r>
              <a:rPr lang="zh-CN" altLang="en-US" dirty="0" smtClean="0"/>
              <a:t>二元次序关系：用结构上的相邻或者并发关系来代表行为</a:t>
            </a:r>
          </a:p>
          <a:p>
            <a:pPr lvl="1"/>
            <a:r>
              <a:rPr lang="zh-CN" altLang="en-US" dirty="0" smtClean="0"/>
              <a:t>隐式</a:t>
            </a:r>
            <a:r>
              <a:rPr lang="zh-CN" altLang="en-US" dirty="0" smtClean="0"/>
              <a:t>依赖</a:t>
            </a:r>
            <a:r>
              <a:rPr lang="en-US" altLang="zh-CN" dirty="0" smtClean="0"/>
              <a:t>:AC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相邻</a:t>
            </a:r>
            <a:r>
              <a:rPr lang="zh-CN" altLang="en-US" dirty="0" smtClean="0"/>
              <a:t>关系</a:t>
            </a:r>
            <a:r>
              <a:rPr lang="en-US" altLang="zh-CN" dirty="0" smtClean="0"/>
              <a:t>:AB,BC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并发关系</a:t>
            </a:r>
            <a:r>
              <a:rPr lang="en-US" altLang="zh-CN" dirty="0" smtClean="0"/>
              <a:t>:BD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传递</a:t>
            </a:r>
            <a:r>
              <a:rPr lang="zh-CN" altLang="en-US" dirty="0" smtClean="0"/>
              <a:t>闭包</a:t>
            </a:r>
            <a:r>
              <a:rPr lang="en-US" altLang="zh-CN" dirty="0" smtClean="0"/>
              <a:t>:ABC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二元次序关系</a:t>
            </a:r>
            <a:r>
              <a:rPr lang="en-US" altLang="zh-CN" dirty="0" smtClean="0"/>
              <a:t>(EAR)</a:t>
            </a:r>
            <a:endParaRPr lang="zh-CN" alt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000240"/>
            <a:ext cx="4086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583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21" name="Picture 19" descr="mar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2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756150" y="190500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选题意义及研究现状</a:t>
            </a:r>
            <a:endParaRPr lang="en-US" altLang="zh-CN" dirty="0" smtClean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56150" y="26543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背景知识</a:t>
            </a:r>
            <a:endParaRPr lang="en-US" altLang="zh-CN" dirty="0" smtClean="0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752975" y="339725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CFP</a:t>
            </a:r>
            <a:r>
              <a:rPr lang="zh-CN" altLang="en-US" dirty="0" smtClean="0"/>
              <a:t>的次序关系</a:t>
            </a:r>
            <a:endParaRPr lang="en-US" altLang="zh-CN" dirty="0" smtClean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56150" y="4129088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基于前缀的完备日志生成算法 </a:t>
            </a:r>
            <a:endParaRPr lang="zh-CN" alt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756150" y="4918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705600" y="6477000"/>
            <a:ext cx="2286000" cy="168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清华大学软件学院</a:t>
            </a:r>
            <a:endParaRPr lang="en-US" altLang="zh-CN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advTm="2246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算法设计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7929618" cy="346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46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7775" y="2285992"/>
            <a:ext cx="4086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实例分析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29200"/>
          </a:xfrm>
        </p:spPr>
        <p:txBody>
          <a:bodyPr/>
          <a:lstStyle/>
          <a:p>
            <a:r>
              <a:rPr lang="zh-CN" altLang="en-US" dirty="0" smtClean="0"/>
              <a:t>计算得到</a:t>
            </a:r>
            <a:r>
              <a:rPr lang="en-US" altLang="zh-CN" dirty="0" smtClean="0"/>
              <a:t>D</a:t>
            </a:r>
            <a:r>
              <a:rPr lang="zh-CN" altLang="en-US" dirty="0" smtClean="0"/>
              <a:t>与</a:t>
            </a:r>
            <a:r>
              <a:rPr lang="en-US" altLang="zh-CN" dirty="0" smtClean="0"/>
              <a:t>E</a:t>
            </a:r>
            <a:r>
              <a:rPr lang="zh-CN" altLang="en-US" dirty="0" smtClean="0"/>
              <a:t>的子前缀</a:t>
            </a:r>
            <a:endParaRPr lang="en-US" altLang="zh-CN" dirty="0" smtClean="0"/>
          </a:p>
          <a:p>
            <a:r>
              <a:rPr lang="zh-CN" altLang="en-US" dirty="0" smtClean="0"/>
              <a:t>从初始状态开始执行</a:t>
            </a:r>
            <a:r>
              <a:rPr lang="en-US" altLang="zh-CN" dirty="0" smtClean="0"/>
              <a:t>A</a:t>
            </a:r>
            <a:r>
              <a:rPr lang="zh-CN" altLang="en-US" dirty="0" smtClean="0"/>
              <a:t>，得到</a:t>
            </a:r>
            <a:r>
              <a:rPr lang="en-US" altLang="zh-CN" dirty="0" smtClean="0"/>
              <a:t>{</a:t>
            </a:r>
            <a:r>
              <a:rPr lang="en-US" altLang="zh-CN" dirty="0" err="1" smtClean="0"/>
              <a:t>p,r</a:t>
            </a:r>
            <a:r>
              <a:rPr lang="en-US" altLang="zh-CN" dirty="0" smtClean="0"/>
              <a:t>}</a:t>
            </a:r>
            <a:r>
              <a:rPr lang="zh-CN" altLang="en-US" dirty="0" smtClean="0"/>
              <a:t>标识</a:t>
            </a:r>
            <a:endParaRPr lang="en-US" altLang="zh-CN" dirty="0" smtClean="0"/>
          </a:p>
          <a:p>
            <a:r>
              <a:rPr lang="zh-CN" altLang="en-US" dirty="0" smtClean="0"/>
              <a:t>选择执行</a:t>
            </a:r>
            <a:r>
              <a:rPr lang="en-US" altLang="zh-CN" dirty="0" smtClean="0"/>
              <a:t>D</a:t>
            </a:r>
            <a:r>
              <a:rPr lang="zh-CN" altLang="en-US" dirty="0" smtClean="0"/>
              <a:t>，得到</a:t>
            </a:r>
            <a:r>
              <a:rPr lang="en-US" altLang="zh-CN" dirty="0" smtClean="0"/>
              <a:t>{</a:t>
            </a:r>
            <a:r>
              <a:rPr lang="en-US" altLang="zh-CN" dirty="0" err="1" smtClean="0"/>
              <a:t>q,r</a:t>
            </a:r>
            <a:r>
              <a:rPr lang="en-US" altLang="zh-CN" dirty="0" smtClean="0"/>
              <a:t>}</a:t>
            </a:r>
            <a:r>
              <a:rPr lang="zh-CN" altLang="en-US" dirty="0" smtClean="0"/>
              <a:t>标识</a:t>
            </a:r>
            <a:endParaRPr lang="en-US" altLang="zh-CN" dirty="0" smtClean="0"/>
          </a:p>
          <a:p>
            <a:r>
              <a:rPr lang="zh-CN" altLang="en-US" dirty="0" smtClean="0"/>
              <a:t>选择执行</a:t>
            </a:r>
            <a:r>
              <a:rPr lang="en-US" altLang="zh-CN" dirty="0" smtClean="0"/>
              <a:t>E</a:t>
            </a:r>
            <a:r>
              <a:rPr lang="zh-CN" altLang="en-US" dirty="0" smtClean="0"/>
              <a:t>，得到</a:t>
            </a:r>
            <a:r>
              <a:rPr lang="en-US" altLang="zh-CN" dirty="0" smtClean="0"/>
              <a:t>{</a:t>
            </a:r>
            <a:r>
              <a:rPr lang="en-US" altLang="zh-CN" dirty="0" err="1" smtClean="0"/>
              <a:t>p,r</a:t>
            </a:r>
            <a:r>
              <a:rPr lang="en-US" altLang="zh-CN" dirty="0" smtClean="0"/>
              <a:t>}</a:t>
            </a:r>
            <a:r>
              <a:rPr lang="zh-CN" altLang="en-US" dirty="0" smtClean="0"/>
              <a:t>标识</a:t>
            </a:r>
            <a:endParaRPr lang="en-US" altLang="zh-CN" dirty="0" smtClean="0"/>
          </a:p>
          <a:p>
            <a:r>
              <a:rPr lang="zh-CN" altLang="en-US" dirty="0" smtClean="0"/>
              <a:t>在展开网上，先后执行</a:t>
            </a:r>
            <a:r>
              <a:rPr lang="en-US" altLang="zh-CN" dirty="0" smtClean="0"/>
              <a:t>B,C</a:t>
            </a:r>
          </a:p>
          <a:p>
            <a:r>
              <a:rPr lang="zh-CN" altLang="en-US" dirty="0" smtClean="0"/>
              <a:t>得到轨迹</a:t>
            </a:r>
            <a:r>
              <a:rPr lang="en-US" altLang="zh-CN" dirty="0" smtClean="0"/>
              <a:t>ADEBC</a:t>
            </a: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2672" y="2500306"/>
            <a:ext cx="3709988" cy="201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786190"/>
            <a:ext cx="16668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786190"/>
            <a:ext cx="16668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5286388"/>
            <a:ext cx="16668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786322"/>
            <a:ext cx="16668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406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31 L 0.13976 0.001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115 L 0.09548 -0.00115 C 0.13819 -0.00115 0.19097 -0.01896 0.19097 -0.03329 L 0.19097 -0.0652 " pathEditMode="relative" rAng="0" ptsTypes="FfFF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97 -0.06404 L 0.11736 -0.147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14798 L 0.18836 -0.1479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36 -0.14798 L 0.29861 -0.1479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61 -0.14798 L 0.18836 -0.0744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31 L 0.13976 0.0011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6 0.00115 L 0.25243 0.0023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1214E-6 L 0.12309 0.0774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3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0.07399 L 0.18993 0.0751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195385"/>
            <a:ext cx="40767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扩展的次序关系完备日志生成规则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9200"/>
          </a:xfrm>
        </p:spPr>
        <p:txBody>
          <a:bodyPr/>
          <a:lstStyle/>
          <a:p>
            <a:r>
              <a:rPr lang="zh-CN" altLang="en-US" dirty="0" smtClean="0"/>
              <a:t>选择冲突</a:t>
            </a:r>
            <a:r>
              <a:rPr lang="zh-CN" altLang="en-US" dirty="0" smtClean="0"/>
              <a:t>原则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优先执行</a:t>
            </a:r>
            <a:r>
              <a:rPr lang="zh-CN" altLang="en-US" dirty="0" smtClean="0"/>
              <a:t>原则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三角关系可满足性原则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长依赖可满足性</a:t>
            </a:r>
            <a:r>
              <a:rPr lang="zh-CN" altLang="en-US" dirty="0" smtClean="0"/>
              <a:t>原则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3" y="2428868"/>
            <a:ext cx="16668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428868"/>
            <a:ext cx="166689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285860"/>
            <a:ext cx="28860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34" y="2928934"/>
            <a:ext cx="4071966" cy="363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231 L 0.13976 0.0011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115 L 0.09548 -0.00115 C 0.13819 -0.00115 0.19097 -0.01896 0.19097 -0.03329 L 0.19097 -0.0652 " pathEditMode="relative" rAng="0" ptsTypes="FfFF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97 -0.06404 L 0.11736 -0.1479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-4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36 -0.14798 L 0.18836 -0.1479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36 -0.14798 L 0.29861 -0.1479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861 -0.14798 L 0.18836 -0.0744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6 0.00116 L 0.26181 -0.0011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98 -0.06404 L 0.32223 -0.0011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3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22 -0.00115 L 0.38506 -0.0011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81 -0.00115 L 0.38767 -0.0011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21" name="Picture 19" descr="mar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2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756150" y="190500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选题意义及研究现状</a:t>
            </a:r>
            <a:endParaRPr lang="en-US" altLang="zh-CN" dirty="0" smtClean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56150" y="26543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背景知识</a:t>
            </a:r>
            <a:endParaRPr lang="en-US" altLang="zh-CN" dirty="0" smtClean="0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752975" y="339725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CFP</a:t>
            </a:r>
            <a:r>
              <a:rPr lang="zh-CN" altLang="en-US" dirty="0" smtClean="0"/>
              <a:t>的次序关系</a:t>
            </a:r>
            <a:endParaRPr lang="en-US" altLang="zh-CN" dirty="0" smtClean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56150" y="4129088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基于前缀的完备日志生成算法 </a:t>
            </a:r>
            <a:endParaRPr lang="zh-CN" alt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756150" y="4918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705600" y="6477000"/>
            <a:ext cx="2286000" cy="168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清华大学软件学院</a:t>
            </a:r>
            <a:endParaRPr lang="en-US" altLang="zh-CN" dirty="0"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ransition advTm="515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29200"/>
          </a:xfrm>
        </p:spPr>
        <p:txBody>
          <a:bodyPr/>
          <a:lstStyle/>
          <a:p>
            <a:r>
              <a:rPr lang="zh-CN" altLang="en-US" dirty="0" smtClean="0"/>
              <a:t>日志评估框架：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 smtClean="0"/>
              <a:t>谱系算法模式挖掘时日志完备性比较：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生成日志质量与性能的比较：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286124"/>
            <a:ext cx="5476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0"/>
            <a:ext cx="48482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71942"/>
            <a:ext cx="50387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86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2920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71546"/>
            <a:ext cx="6796108" cy="549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8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参考文献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29200"/>
          </a:xfrm>
        </p:spPr>
        <p:txBody>
          <a:bodyPr/>
          <a:lstStyle/>
          <a:p>
            <a:r>
              <a:rPr lang="en-US" altLang="zh-CN" sz="1600" dirty="0" smtClean="0"/>
              <a:t>ZHA </a:t>
            </a:r>
            <a:r>
              <a:rPr lang="en-US" altLang="zh-CN" sz="1600" dirty="0" err="1" smtClean="0"/>
              <a:t>haiping</a:t>
            </a:r>
            <a:r>
              <a:rPr lang="en-US" altLang="zh-CN" sz="1600" dirty="0" smtClean="0"/>
              <a:t>, WANG </a:t>
            </a:r>
            <a:r>
              <a:rPr lang="en-US" altLang="zh-CN" sz="1600" dirty="0" err="1" smtClean="0"/>
              <a:t>jianmin</a:t>
            </a:r>
            <a:r>
              <a:rPr lang="en-US" altLang="zh-CN" sz="1600" dirty="0" smtClean="0"/>
              <a:t>, WEN </a:t>
            </a:r>
            <a:r>
              <a:rPr lang="en-US" altLang="zh-CN" sz="1600" dirty="0" err="1" smtClean="0"/>
              <a:t>lijie</a:t>
            </a:r>
            <a:r>
              <a:rPr lang="en-US" altLang="zh-CN" sz="1600" dirty="0" smtClean="0"/>
              <a:t>. An Algorithm of Complete Log Generation for Petri Net Models. Journal of System Simulation,  2007,17(1):271-274.[</a:t>
            </a:r>
            <a:r>
              <a:rPr lang="zh-CN" altLang="en-US" sz="1600" dirty="0" smtClean="0"/>
              <a:t>查海平，王建民，闻立杰</a:t>
            </a:r>
            <a:r>
              <a:rPr lang="en-US" altLang="zh-CN" sz="1600" dirty="0" smtClean="0"/>
              <a:t>. </a:t>
            </a:r>
            <a:r>
              <a:rPr lang="zh-CN" altLang="en-US" sz="1600" dirty="0" smtClean="0"/>
              <a:t>一种</a:t>
            </a:r>
            <a:r>
              <a:rPr lang="en-US" altLang="zh-CN" sz="1600" dirty="0" smtClean="0"/>
              <a:t>Petri</a:t>
            </a:r>
            <a:r>
              <a:rPr lang="zh-CN" altLang="en-US" sz="1600" dirty="0" smtClean="0"/>
              <a:t>网模型完备日志生成算法</a:t>
            </a:r>
            <a:r>
              <a:rPr lang="en-US" altLang="zh-CN" sz="1600" dirty="0" smtClean="0"/>
              <a:t>. [J] </a:t>
            </a:r>
            <a:r>
              <a:rPr lang="zh-CN" altLang="en-US" sz="1600" dirty="0" smtClean="0"/>
              <a:t>系统仿真学报，</a:t>
            </a:r>
            <a:r>
              <a:rPr lang="en-US" altLang="zh-CN" sz="1600" dirty="0" smtClean="0"/>
              <a:t>2007,17(1):271-274.]</a:t>
            </a:r>
          </a:p>
          <a:p>
            <a:r>
              <a:rPr lang="en-US" sz="1600" dirty="0" err="1" smtClean="0"/>
              <a:t>J.Esparza</a:t>
            </a:r>
            <a:r>
              <a:rPr lang="en-US" sz="1600" dirty="0" smtClean="0"/>
              <a:t>, </a:t>
            </a:r>
            <a:r>
              <a:rPr lang="en-US" sz="1600" dirty="0" err="1" smtClean="0"/>
              <a:t>S.Romer</a:t>
            </a:r>
            <a:r>
              <a:rPr lang="en-US" sz="1600" dirty="0" smtClean="0"/>
              <a:t>, and </a:t>
            </a:r>
            <a:r>
              <a:rPr lang="en-US" sz="1600" dirty="0" err="1" smtClean="0"/>
              <a:t>W.Vogler</a:t>
            </a:r>
            <a:r>
              <a:rPr lang="en-US" sz="1600" dirty="0" smtClean="0"/>
              <a:t>, “An improvement of McMillan’s Unfolding Algorithm,” in TACAs ’96: Proceedings of the Second International Workshop on Tools and Algorithms for Construction and Analysis of Systems. London, UK: Springer-</a:t>
            </a:r>
            <a:r>
              <a:rPr lang="en-US" sz="1600" dirty="0" err="1" smtClean="0"/>
              <a:t>Verlag</a:t>
            </a:r>
            <a:r>
              <a:rPr lang="en-US" sz="1600" dirty="0" smtClean="0"/>
              <a:t>, 1996, pp. 87-106</a:t>
            </a:r>
          </a:p>
          <a:p>
            <a:r>
              <a:rPr lang="en-US" sz="1600" dirty="0" smtClean="0"/>
              <a:t>W.M.P. van </a:t>
            </a:r>
            <a:r>
              <a:rPr lang="en-US" sz="1600" dirty="0" err="1" smtClean="0"/>
              <a:t>der</a:t>
            </a:r>
            <a:r>
              <a:rPr lang="en-US" sz="1600" dirty="0" smtClean="0"/>
              <a:t> Aalst, A.J.M.M. </a:t>
            </a:r>
            <a:r>
              <a:rPr lang="en-US" sz="1600" dirty="0" err="1" smtClean="0"/>
              <a:t>weijters</a:t>
            </a:r>
            <a:r>
              <a:rPr lang="en-US" sz="1600" dirty="0" smtClean="0"/>
              <a:t>, and L. </a:t>
            </a:r>
            <a:r>
              <a:rPr lang="en-US" sz="1600" dirty="0" err="1" smtClean="0"/>
              <a:t>Maruster</a:t>
            </a:r>
            <a:r>
              <a:rPr lang="en-US" sz="1600" dirty="0" smtClean="0"/>
              <a:t>. Workflow </a:t>
            </a:r>
            <a:r>
              <a:rPr lang="en-US" sz="1600" dirty="0" err="1" smtClean="0"/>
              <a:t>mining:Discovering</a:t>
            </a:r>
            <a:r>
              <a:rPr lang="en-US" sz="1600" dirty="0" smtClean="0"/>
              <a:t> process models from event logs. IEEE  Transactions on Knowledge and Data Engineering, 16(9):1128–1142, 2004.</a:t>
            </a:r>
          </a:p>
          <a:p>
            <a:r>
              <a:rPr lang="en-US" sz="1600" dirty="0" err="1" smtClean="0"/>
              <a:t>Lijie</a:t>
            </a:r>
            <a:r>
              <a:rPr lang="en-US" sz="1600" dirty="0" smtClean="0"/>
              <a:t> </a:t>
            </a:r>
            <a:r>
              <a:rPr lang="en-US" sz="1600" dirty="0" err="1" smtClean="0"/>
              <a:t>Wen</a:t>
            </a:r>
            <a:r>
              <a:rPr lang="en-US" sz="1600" dirty="0" smtClean="0"/>
              <a:t>, </a:t>
            </a:r>
            <a:r>
              <a:rPr lang="en-US" sz="1600" dirty="0" err="1" smtClean="0"/>
              <a:t>Wil</a:t>
            </a:r>
            <a:r>
              <a:rPr lang="en-US" sz="1600" dirty="0" smtClean="0"/>
              <a:t> M. P. van </a:t>
            </a:r>
            <a:r>
              <a:rPr lang="en-US" sz="1600" dirty="0" err="1" smtClean="0"/>
              <a:t>der</a:t>
            </a:r>
            <a:r>
              <a:rPr lang="en-US" sz="1600" dirty="0" smtClean="0"/>
              <a:t> Aalst, </a:t>
            </a:r>
            <a:r>
              <a:rPr lang="en-US" sz="1600" dirty="0" err="1" smtClean="0"/>
              <a:t>Jianmin</a:t>
            </a:r>
            <a:r>
              <a:rPr lang="en-US" sz="1600" dirty="0" smtClean="0"/>
              <a:t> Wang, </a:t>
            </a:r>
            <a:r>
              <a:rPr lang="en-US" sz="1600" dirty="0" err="1" smtClean="0"/>
              <a:t>Jiaguang</a:t>
            </a:r>
            <a:r>
              <a:rPr lang="en-US" sz="1600" dirty="0" smtClean="0"/>
              <a:t> Sun: Mining process models with non-free-choice constructs. Data Min. </a:t>
            </a:r>
            <a:r>
              <a:rPr lang="en-US" sz="1600" dirty="0" err="1" smtClean="0"/>
              <a:t>Knowl</a:t>
            </a:r>
            <a:r>
              <a:rPr lang="en-US" sz="1600" dirty="0" smtClean="0"/>
              <a:t>. </a:t>
            </a:r>
            <a:r>
              <a:rPr lang="en-US" sz="1600" dirty="0" err="1" smtClean="0"/>
              <a:t>Discov</a:t>
            </a:r>
            <a:r>
              <a:rPr lang="en-US" sz="1600" dirty="0" smtClean="0"/>
              <a:t>. 15(2): 145-180 (2007)</a:t>
            </a:r>
          </a:p>
          <a:p>
            <a:r>
              <a:rPr lang="en-US" sz="1600" dirty="0" smtClean="0"/>
              <a:t>A.K.A de Medeiros, B.F. van </a:t>
            </a:r>
            <a:r>
              <a:rPr lang="en-US" sz="1600" dirty="0" err="1" smtClean="0"/>
              <a:t>Dongen</a:t>
            </a:r>
            <a:r>
              <a:rPr lang="en-US" sz="1600" dirty="0" smtClean="0"/>
              <a:t>, W.M.P. van </a:t>
            </a:r>
            <a:r>
              <a:rPr lang="en-US" sz="1600" dirty="0" err="1" smtClean="0"/>
              <a:t>der</a:t>
            </a:r>
            <a:r>
              <a:rPr lang="en-US" sz="1600" dirty="0" smtClean="0"/>
              <a:t> Aalst, and A.J.M.M. </a:t>
            </a:r>
            <a:r>
              <a:rPr lang="en-US" sz="1600" dirty="0" err="1" smtClean="0"/>
              <a:t>Weijters</a:t>
            </a:r>
            <a:r>
              <a:rPr lang="en-US" sz="1600" dirty="0" smtClean="0"/>
              <a:t>, “Process Mining: Extending the A-Algorithm</a:t>
            </a:r>
            <a:r>
              <a:rPr lang="zh-CN" altLang="en-US" sz="1600" dirty="0" smtClean="0"/>
              <a:t> </a:t>
            </a:r>
            <a:r>
              <a:rPr lang="en-US" sz="1600" dirty="0" smtClean="0"/>
              <a:t>to Mine Short Loops,” Technical Report, Univ. of Technology</a:t>
            </a:r>
          </a:p>
          <a:p>
            <a:r>
              <a:rPr lang="en-US" altLang="zh-CN" sz="1600" dirty="0" err="1" smtClean="0">
                <a:solidFill>
                  <a:srgbClr val="FF0000"/>
                </a:solidFill>
              </a:rPr>
              <a:t>BeehiveZ</a:t>
            </a:r>
            <a:r>
              <a:rPr lang="zh-CN" altLang="en-US" sz="1600" dirty="0" smtClean="0">
                <a:solidFill>
                  <a:srgbClr val="FF0000"/>
                </a:solidFill>
              </a:rPr>
              <a:t>系统的下载地址</a:t>
            </a:r>
            <a:r>
              <a:rPr lang="en-US" altLang="zh-CN" sz="1600" dirty="0" smtClean="0">
                <a:solidFill>
                  <a:srgbClr val="FF0000"/>
                </a:solidFill>
              </a:rPr>
              <a:t>: http://code.google.com/p/beehivez/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1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3214686"/>
            <a:ext cx="64008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Thank You!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485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21" name="Picture 19" descr="mar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2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756150" y="190500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选题意义及研究现状</a:t>
            </a:r>
            <a:endParaRPr lang="en-US" altLang="zh-CN" dirty="0" smtClean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56150" y="26543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背景知识</a:t>
            </a:r>
            <a:endParaRPr lang="en-US" altLang="zh-CN" dirty="0" smtClean="0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752975" y="339725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CFP</a:t>
            </a:r>
            <a:r>
              <a:rPr lang="zh-CN" altLang="en-US" dirty="0" smtClean="0"/>
              <a:t>的次序关系</a:t>
            </a:r>
            <a:endParaRPr lang="en-US" altLang="zh-CN" dirty="0" smtClean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56150" y="4129088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基于前缀的完备日志生成算法 </a:t>
            </a:r>
            <a:endParaRPr lang="zh-CN" alt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756150" y="4918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705600" y="6477000"/>
            <a:ext cx="2286000" cy="168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清华大学软件学院</a:t>
            </a:r>
            <a:endParaRPr lang="en-US" altLang="zh-CN" dirty="0">
              <a:latin typeface="华文行楷" pitchFamily="2" charset="-122"/>
              <a:ea typeface="华文行楷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21" name="Picture 19" descr="mar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2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756150" y="1905000"/>
            <a:ext cx="22621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选题意义及研究现状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56150" y="26543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背景知识</a:t>
            </a:r>
            <a:endParaRPr lang="en-US" altLang="zh-CN" dirty="0" smtClean="0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752975" y="339725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CFP</a:t>
            </a:r>
            <a:r>
              <a:rPr lang="zh-CN" altLang="en-US" dirty="0" smtClean="0"/>
              <a:t>的次序关系</a:t>
            </a:r>
            <a:endParaRPr lang="en-US" altLang="zh-CN" dirty="0" smtClean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56150" y="4129088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基于前缀的完备日志生成算法 </a:t>
            </a:r>
            <a:endParaRPr lang="zh-CN" alt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756150" y="4918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705600" y="6477000"/>
            <a:ext cx="2286000" cy="168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清华大学软件学院</a:t>
            </a:r>
            <a:endParaRPr lang="en-US" altLang="zh-CN" dirty="0">
              <a:latin typeface="华文行楷" pitchFamily="2" charset="-122"/>
              <a:ea typeface="华文行楷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17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日志生成算法的意义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为系统行为分析和验证提供数据来源</a:t>
            </a:r>
            <a:endParaRPr lang="en-US" altLang="zh-CN" dirty="0" smtClean="0"/>
          </a:p>
          <a:p>
            <a:r>
              <a:rPr lang="zh-CN" altLang="en-US" dirty="0" smtClean="0"/>
              <a:t>为过程挖掘算法评估框架提供数据来源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67151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53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研究现状（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通过可达图计算</a:t>
            </a:r>
            <a:r>
              <a:rPr lang="en-US" altLang="zh-CN" dirty="0" smtClean="0"/>
              <a:t>Petri</a:t>
            </a:r>
            <a:r>
              <a:rPr lang="zh-CN" altLang="en-US" dirty="0" smtClean="0"/>
              <a:t>网的所有的触发序列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优点：完备关系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缺点：时间空间爆炸，不具备实用性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zh-CN" altLang="en-US" dirty="0" smtClean="0"/>
              <a:t>满足</a:t>
            </a:r>
            <a:r>
              <a:rPr lang="en-US" altLang="zh-CN" dirty="0" smtClean="0"/>
              <a:t>TAR</a:t>
            </a:r>
            <a:r>
              <a:rPr lang="zh-CN" altLang="en-US" dirty="0" smtClean="0"/>
              <a:t>关系的日志生成算法（査海平）：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优点：时间复杂度减小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缺点：并非真正系统执行日志</a:t>
            </a:r>
            <a:endParaRPr lang="en-US" altLang="zh-CN" dirty="0" smtClean="0"/>
          </a:p>
        </p:txBody>
      </p:sp>
    </p:spTree>
    <p:custDataLst>
      <p:tags r:id="rId1"/>
    </p:custDataLst>
  </p:cSld>
  <p:clrMapOvr>
    <a:masterClrMapping/>
  </p:clrMapOvr>
  <p:transition advTm="635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研究现状（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满足</a:t>
            </a:r>
            <a:r>
              <a:rPr lang="en-US" altLang="zh-CN" dirty="0" smtClean="0"/>
              <a:t>TAR</a:t>
            </a:r>
            <a:r>
              <a:rPr lang="zh-CN" altLang="en-US" dirty="0" smtClean="0"/>
              <a:t>关系的日志生成算法（査海平）：</a:t>
            </a:r>
            <a:endParaRPr lang="en-US" altLang="zh-CN" dirty="0" smtClean="0"/>
          </a:p>
          <a:p>
            <a:r>
              <a:rPr lang="zh-CN" altLang="en-US" dirty="0" smtClean="0"/>
              <a:t>三个网的</a:t>
            </a:r>
            <a:r>
              <a:rPr lang="en-US" altLang="zh-CN" dirty="0" smtClean="0"/>
              <a:t>TAR</a:t>
            </a:r>
            <a:r>
              <a:rPr lang="zh-CN" altLang="en-US" dirty="0" smtClean="0"/>
              <a:t>集合同为</a:t>
            </a:r>
            <a:r>
              <a:rPr lang="en-US" altLang="zh-CN" dirty="0" smtClean="0"/>
              <a:t>:AC,BC,CD,CE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571744"/>
            <a:ext cx="53054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100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21" name="Picture 19" descr="mar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2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756150" y="190500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选题意义及研究现状</a:t>
            </a:r>
            <a:endParaRPr lang="en-US" altLang="zh-CN" dirty="0" smtClean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56150" y="26543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背景知识</a:t>
            </a:r>
            <a:endParaRPr lang="en-US" altLang="zh-CN" dirty="0" smtClean="0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752975" y="339725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CFP</a:t>
            </a:r>
            <a:r>
              <a:rPr lang="zh-CN" altLang="en-US" dirty="0" smtClean="0"/>
              <a:t>的次序关系</a:t>
            </a:r>
            <a:endParaRPr lang="en-US" altLang="zh-CN" dirty="0" smtClean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56150" y="4129088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基于前缀的完备日志生成算法 </a:t>
            </a:r>
            <a:endParaRPr lang="zh-CN" alt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756150" y="4918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705600" y="6477000"/>
            <a:ext cx="2286000" cy="168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清华大学软件学院</a:t>
            </a:r>
            <a:endParaRPr lang="en-US" altLang="zh-CN" dirty="0">
              <a:latin typeface="华文行楷" pitchFamily="2" charset="-122"/>
              <a:ea typeface="华文行楷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134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背景知识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029200"/>
          </a:xfrm>
        </p:spPr>
        <p:txBody>
          <a:bodyPr/>
          <a:lstStyle/>
          <a:p>
            <a:r>
              <a:rPr lang="zh-CN" altLang="en-US" dirty="0" smtClean="0"/>
              <a:t>展开网（</a:t>
            </a:r>
            <a:r>
              <a:rPr lang="en-US" altLang="zh-CN" dirty="0" smtClean="0"/>
              <a:t>unfolding</a:t>
            </a:r>
            <a:r>
              <a:rPr lang="zh-CN" altLang="en-US" dirty="0" smtClean="0"/>
              <a:t>）技术：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出现网：</a:t>
            </a:r>
            <a:r>
              <a:rPr lang="en-US" altLang="zh-CN" dirty="0" smtClean="0"/>
              <a:t>|·B|</a:t>
            </a:r>
            <a:r>
              <a:rPr lang="zh-CN" altLang="en-US" dirty="0" smtClean="0"/>
              <a:t>≤ </a:t>
            </a:r>
            <a:r>
              <a:rPr lang="en-US" altLang="zh-CN" dirty="0" smtClean="0"/>
              <a:t>1, </a:t>
            </a:r>
            <a:r>
              <a:rPr lang="zh-CN" altLang="en-US" dirty="0" smtClean="0"/>
              <a:t>无环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分支进程：相对独立的运行分支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展开网：最大的分支进程，代表网的行为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完全有限前缀（</a:t>
            </a:r>
            <a:r>
              <a:rPr lang="en-US" altLang="zh-CN" dirty="0" smtClean="0"/>
              <a:t>CFP</a:t>
            </a:r>
            <a:r>
              <a:rPr lang="zh-CN" altLang="en-US" dirty="0" smtClean="0"/>
              <a:t>）：保留展开网全部信息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配置，割</a:t>
            </a:r>
            <a:endParaRPr lang="en-US" altLang="zh-CN" dirty="0" smtClean="0"/>
          </a:p>
          <a:p>
            <a:r>
              <a:rPr lang="zh-CN" altLang="en-US" dirty="0" smtClean="0"/>
              <a:t>完备日志：基于特定关系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相邻关系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三角关系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长依赖关系</a:t>
            </a:r>
            <a:endParaRPr lang="en-US" altLang="zh-CN" dirty="0" smtClean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785786" y="1357298"/>
          <a:ext cx="3162300" cy="3724275"/>
        </p:xfrm>
        <a:graphic>
          <a:graphicData uri="http://schemas.openxmlformats.org/presentationml/2006/ole">
            <p:oleObj spid="_x0000_s19457" name="Visio" r:id="rId5" imgW="2923413" imgH="3449574" progId="Visio.Drawing.11">
              <p:embed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500562" y="333375"/>
          <a:ext cx="3981450" cy="6524625"/>
        </p:xfrm>
        <a:graphic>
          <a:graphicData uri="http://schemas.openxmlformats.org/presentationml/2006/ole">
            <p:oleObj spid="_x0000_s19459" name="Visio" r:id="rId6" imgW="3942588" imgH="6456807" progId="Visio.Drawing.11">
              <p:embed/>
            </p:oleObj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428604"/>
            <a:ext cx="3514679" cy="572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ransition advTm="1442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pic>
          <p:nvPicPr>
            <p:cNvPr id="21" name="Picture 19" descr="mar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2" y="1773"/>
              <a:ext cx="1011" cy="1003"/>
            </a:xfrm>
            <a:prstGeom prst="rect">
              <a:avLst/>
            </a:prstGeom>
            <a:noFill/>
          </p:spPr>
        </p:pic>
      </p:grpSp>
      <p:sp>
        <p:nvSpPr>
          <p:cNvPr id="22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756150" y="190500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选题意义及研究现状</a:t>
            </a:r>
            <a:endParaRPr lang="en-US" altLang="zh-CN" dirty="0" smtClean="0"/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4756150" y="265430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背景知识</a:t>
            </a:r>
            <a:endParaRPr lang="en-US" altLang="zh-CN" dirty="0" smtClean="0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752975" y="3397250"/>
            <a:ext cx="2262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</a:t>
            </a:r>
            <a:r>
              <a:rPr lang="en-US" altLang="zh-CN" dirty="0" smtClean="0"/>
              <a:t>CFP</a:t>
            </a:r>
            <a:r>
              <a:rPr lang="zh-CN" altLang="en-US" dirty="0" smtClean="0"/>
              <a:t>的次序关系</a:t>
            </a:r>
            <a:endParaRPr lang="en-US" altLang="zh-CN" dirty="0" smtClean="0"/>
          </a:p>
        </p:txBody>
      </p:sp>
      <p:sp>
        <p:nvSpPr>
          <p:cNvPr id="28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4756150" y="4129088"/>
            <a:ext cx="324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基于前缀的完备日志生成算法 </a:t>
            </a:r>
            <a:endParaRPr lang="zh-CN" altLang="en-US" dirty="0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4756150" y="4918075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dirty="0" smtClean="0"/>
              <a:t>评估框架</a:t>
            </a:r>
            <a:endParaRPr lang="zh-CN" altLang="en-US" dirty="0"/>
          </a:p>
        </p:txBody>
      </p:sp>
      <p:sp>
        <p:nvSpPr>
          <p:cNvPr id="36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" name="Rectangle 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6705600" y="6477000"/>
            <a:ext cx="2286000" cy="168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zh-CN" altLang="en-US" dirty="0" smtClean="0">
                <a:latin typeface="华文行楷" pitchFamily="2" charset="-122"/>
                <a:ea typeface="华文行楷" pitchFamily="2" charset="-122"/>
              </a:rPr>
              <a:t>清华大学软件学院</a:t>
            </a:r>
            <a:endParaRPr lang="en-US" altLang="zh-CN" dirty="0">
              <a:latin typeface="华文行楷" pitchFamily="2" charset="-122"/>
              <a:ea typeface="华文行楷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 advTm="7706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0.9|1.3|48.5|1.1|2.8|8.7|1.9|13.7|1.4|14.3|0.8|1.1|2.9|5.1|2.4|23.5|3.3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|30.5|0.6|12.7|18.3|0.9|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2|0.2|0.6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2.5|1.2|1.8|36|50.2|14.9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2.4|0.7|0.5|0.3|0.4|0.5"/>
</p:tagLst>
</file>

<file path=ppt/theme/theme1.xml><?xml version="1.0" encoding="utf-8"?>
<a:theme xmlns:a="http://schemas.openxmlformats.org/drawingml/2006/main" name="主题1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820</TotalTime>
  <Words>749</Words>
  <Application>Microsoft Office PowerPoint</Application>
  <PresentationFormat>全屏显示(4:3)</PresentationFormat>
  <Paragraphs>123</Paragraphs>
  <Slides>19</Slides>
  <Notes>13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主题1</vt:lpstr>
      <vt:lpstr>Visio</vt:lpstr>
      <vt:lpstr>基于完全有限前缀的 完备日志生成算法 </vt:lpstr>
      <vt:lpstr>幻灯片 2</vt:lpstr>
      <vt:lpstr>幻灯片 3</vt:lpstr>
      <vt:lpstr>日志生成算法的意义</vt:lpstr>
      <vt:lpstr>研究现状（1）</vt:lpstr>
      <vt:lpstr>研究现状（2）</vt:lpstr>
      <vt:lpstr>幻灯片 7</vt:lpstr>
      <vt:lpstr>背景知识</vt:lpstr>
      <vt:lpstr>幻灯片 9</vt:lpstr>
      <vt:lpstr>次序关系定义：</vt:lpstr>
      <vt:lpstr>幻灯片 11</vt:lpstr>
      <vt:lpstr>算法设计</vt:lpstr>
      <vt:lpstr>实例分析</vt:lpstr>
      <vt:lpstr>扩展的次序关系完备日志生成规则 </vt:lpstr>
      <vt:lpstr>幻灯片 15</vt:lpstr>
      <vt:lpstr>评估框架</vt:lpstr>
      <vt:lpstr>评估框架</vt:lpstr>
      <vt:lpstr>参考文献</vt:lpstr>
      <vt:lpstr>Thank You!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基于Unfolding的 TAR*完备日志生成算法</dc:title>
  <dc:creator>AgCl</dc:creator>
  <cp:lastModifiedBy>lenovo</cp:lastModifiedBy>
  <cp:revision>134</cp:revision>
  <dcterms:created xsi:type="dcterms:W3CDTF">2011-01-06T06:36:07Z</dcterms:created>
  <dcterms:modified xsi:type="dcterms:W3CDTF">2011-08-26T05:34:38Z</dcterms:modified>
</cp:coreProperties>
</file>