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8" r:id="rId2"/>
    <p:sldId id="279"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BD719-0CCE-4FDD-988A-D85812D47E47}" type="datetimeFigureOut">
              <a:rPr lang="zh-CN" altLang="en-US" smtClean="0"/>
              <a:pPr/>
              <a:t>2011/8/26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5279DB-FE63-48B1-9634-64C1C2DC29FC}"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我们知道程序有顺序、分支、循环三种基本结构</a:t>
            </a:r>
            <a:endParaRPr lang="en-US" altLang="zh-CN" dirty="0" smtClean="0"/>
          </a:p>
          <a:p>
            <a:r>
              <a:rPr lang="zh-CN" altLang="en-US" dirty="0" smtClean="0"/>
              <a:t>本页结论：工作流是动态的复杂系统，研究配置优化问题的一般性方法具有重要意义</a:t>
            </a:r>
            <a:endParaRPr lang="zh-CN" altLang="en-US" dirty="0"/>
          </a:p>
        </p:txBody>
      </p:sp>
      <p:sp>
        <p:nvSpPr>
          <p:cNvPr id="4" name="灯片编号占位符 3"/>
          <p:cNvSpPr>
            <a:spLocks noGrp="1"/>
          </p:cNvSpPr>
          <p:nvPr>
            <p:ph type="sldNum" sz="quarter" idx="10"/>
          </p:nvPr>
        </p:nvSpPr>
        <p:spPr/>
        <p:txBody>
          <a:bodyPr/>
          <a:lstStyle/>
          <a:p>
            <a:fld id="{DA5279DB-FE63-48B1-9634-64C1C2DC29FC}" type="slidenum">
              <a:rPr lang="zh-CN" altLang="en-US" smtClean="0"/>
              <a:pPr/>
              <a:t>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本页主要描述现有方法的优势与劣势</a:t>
            </a:r>
            <a:endParaRPr lang="en-US" altLang="zh-CN" dirty="0" smtClean="0"/>
          </a:p>
        </p:txBody>
      </p:sp>
      <p:sp>
        <p:nvSpPr>
          <p:cNvPr id="4" name="灯片编号占位符 3"/>
          <p:cNvSpPr>
            <a:spLocks noGrp="1"/>
          </p:cNvSpPr>
          <p:nvPr>
            <p:ph type="sldNum" sz="quarter" idx="10"/>
          </p:nvPr>
        </p:nvSpPr>
        <p:spPr/>
        <p:txBody>
          <a:bodyPr/>
          <a:lstStyle/>
          <a:p>
            <a:fld id="{DA5279DB-FE63-48B1-9634-64C1C2DC29FC}" type="slidenum">
              <a:rPr lang="zh-CN" altLang="en-US" smtClean="0"/>
              <a:pPr/>
              <a:t>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至少传统的方法是搞不定的</a:t>
            </a:r>
            <a:endParaRPr lang="zh-CN" altLang="en-US" dirty="0"/>
          </a:p>
        </p:txBody>
      </p:sp>
      <p:sp>
        <p:nvSpPr>
          <p:cNvPr id="4" name="灯片编号占位符 3"/>
          <p:cNvSpPr>
            <a:spLocks noGrp="1"/>
          </p:cNvSpPr>
          <p:nvPr>
            <p:ph type="sldNum" sz="quarter" idx="10"/>
          </p:nvPr>
        </p:nvSpPr>
        <p:spPr/>
        <p:txBody>
          <a:bodyPr/>
          <a:lstStyle/>
          <a:p>
            <a:fld id="{DA5279DB-FE63-48B1-9634-64C1C2DC29FC}" type="slidenum">
              <a:rPr lang="zh-CN" altLang="en-US" smtClean="0"/>
              <a:pPr/>
              <a:t>18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30820CF-B880-4189-942D-D702A7CBA730}" type="datetimeFigureOut">
              <a:rPr lang="zh-CN" altLang="en-US" smtClean="0"/>
              <a:pPr/>
              <a:t>2011/8/26</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2011/8/26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pPr/>
              <a:t>2011/8/26</a:t>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pPr/>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30820CF-B880-4189-942D-D702A7CBA730}" type="datetimeFigureOut">
              <a:rPr lang="zh-CN" altLang="en-US" smtClean="0"/>
              <a:pPr/>
              <a:t>2011/8/26</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2011/8/26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2011/8/26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30820CF-B880-4189-942D-D702A7CBA730}" type="datetimeFigureOut">
              <a:rPr lang="zh-CN" altLang="en-US" smtClean="0"/>
              <a:pPr/>
              <a:t>2011/8/26</a:t>
            </a:fld>
            <a:endParaRPr lang="zh-CN" altLang="en-US"/>
          </a:p>
        </p:txBody>
      </p:sp>
      <p:sp>
        <p:nvSpPr>
          <p:cNvPr id="7" name="灯片编号占位符 6"/>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2011/8/26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30820CF-B880-4189-942D-D702A7CBA730}" type="datetimeFigureOut">
              <a:rPr lang="zh-CN" altLang="en-US" smtClean="0"/>
              <a:pPr/>
              <a:t>2011/8/26</a:t>
            </a:fld>
            <a:endParaRPr lang="zh-CN" altLang="en-US"/>
          </a:p>
        </p:txBody>
      </p:sp>
      <p:sp>
        <p:nvSpPr>
          <p:cNvPr id="22" name="灯片编号占位符 21"/>
          <p:cNvSpPr>
            <a:spLocks noGrp="1"/>
          </p:cNvSpPr>
          <p:nvPr>
            <p:ph type="sldNum" sz="quarter" idx="15"/>
          </p:nvPr>
        </p:nvSpPr>
        <p:spPr/>
        <p:txBody>
          <a:bodyPr rtlCol="0"/>
          <a:lstStyle/>
          <a:p>
            <a:fld id="{0C913308-F349-4B6D-A68A-DD1791B4A57B}" type="slidenum">
              <a:rPr lang="zh-CN" altLang="en-US" smtClean="0"/>
              <a:pPr/>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30820CF-B880-4189-942D-D702A7CBA730}" type="datetimeFigureOut">
              <a:rPr lang="zh-CN" altLang="en-US" smtClean="0"/>
              <a:pPr/>
              <a:t>2011/8/26</a:t>
            </a:fld>
            <a:endParaRPr lang="zh-CN" altLang="en-US"/>
          </a:p>
        </p:txBody>
      </p:sp>
      <p:sp>
        <p:nvSpPr>
          <p:cNvPr id="18" name="灯片编号占位符 17"/>
          <p:cNvSpPr>
            <a:spLocks noGrp="1"/>
          </p:cNvSpPr>
          <p:nvPr>
            <p:ph type="sldNum" sz="quarter" idx="11"/>
          </p:nvPr>
        </p:nvSpPr>
        <p:spPr/>
        <p:txBody>
          <a:bodyPr rtlCol="0"/>
          <a:lstStyle/>
          <a:p>
            <a:fld id="{0C913308-F349-4B6D-A68A-DD1791B4A57B}" type="slidenum">
              <a:rPr lang="zh-CN" altLang="en-US" smtClean="0"/>
              <a:pPr/>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0820CF-B880-4189-942D-D702A7CBA730}" type="datetimeFigureOut">
              <a:rPr lang="zh-CN" altLang="en-US" smtClean="0"/>
              <a:pPr/>
              <a:t>2011/8/26</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nml@mail.sysu.edu.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dirty="0" smtClean="0"/>
              <a:t>工作流资源配置禁忌搜索算法优化</a:t>
            </a:r>
            <a:r>
              <a:rPr lang="en-US" altLang="zh-CN" dirty="0" smtClean="0"/>
              <a:t/>
            </a:r>
            <a:br>
              <a:rPr lang="en-US" altLang="zh-CN" dirty="0" smtClean="0"/>
            </a:br>
            <a:r>
              <a:rPr lang="en-US" altLang="zh-CN" dirty="0" smtClean="0"/>
              <a:t/>
            </a:r>
            <a:br>
              <a:rPr lang="en-US" altLang="zh-CN" dirty="0" smtClean="0"/>
            </a:br>
            <a:endParaRPr lang="zh-CN" altLang="en-US" dirty="0"/>
          </a:p>
        </p:txBody>
      </p:sp>
      <p:sp>
        <p:nvSpPr>
          <p:cNvPr id="3" name="副标题 2"/>
          <p:cNvSpPr>
            <a:spLocks noGrp="1"/>
          </p:cNvSpPr>
          <p:nvPr>
            <p:ph type="subTitle" idx="1"/>
          </p:nvPr>
        </p:nvSpPr>
        <p:spPr/>
        <p:txBody>
          <a:bodyPr/>
          <a:lstStyle/>
          <a:p>
            <a:r>
              <a:rPr lang="zh-CN" altLang="en-US" dirty="0" smtClean="0"/>
              <a:t>潘茂林，余阳，李旭光</a:t>
            </a:r>
            <a:endParaRPr lang="en-US" altLang="zh-CN" dirty="0" smtClean="0"/>
          </a:p>
          <a:p>
            <a:r>
              <a:rPr lang="en-US" altLang="zh-CN" dirty="0" smtClean="0">
                <a:hlinkClick r:id="rId2"/>
              </a:rPr>
              <a:t>panml@mail.sysu.edu.cn</a:t>
            </a:r>
            <a:endParaRPr lang="en-US" altLang="zh-CN" dirty="0" smtClean="0"/>
          </a:p>
          <a:p>
            <a:r>
              <a:rPr lang="zh-CN" altLang="en-US" dirty="0" smtClean="0"/>
              <a:t>中山大学</a:t>
            </a:r>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解空间的特征</a:t>
            </a:r>
            <a:endParaRPr lang="zh-CN" altLang="en-US" dirty="0"/>
          </a:p>
        </p:txBody>
      </p:sp>
      <p:sp>
        <p:nvSpPr>
          <p:cNvPr id="3" name="内容占位符 2"/>
          <p:cNvSpPr>
            <a:spLocks noGrp="1"/>
          </p:cNvSpPr>
          <p:nvPr>
            <p:ph sz="quarter" idx="1"/>
          </p:nvPr>
        </p:nvSpPr>
        <p:spPr/>
        <p:txBody>
          <a:bodyPr/>
          <a:lstStyle/>
          <a:p>
            <a:r>
              <a:rPr lang="zh-CN" altLang="en-US" dirty="0" smtClean="0"/>
              <a:t>由顺序、与、或、循环四种结构组成的排队网络，任务到达为泊松分布时，解配置问题空间。</a:t>
            </a:r>
            <a:endParaRPr lang="en-US" altLang="zh-CN" dirty="0" smtClean="0"/>
          </a:p>
          <a:p>
            <a:pPr lvl="1"/>
            <a:r>
              <a:rPr lang="en-US" altLang="zh-CN" dirty="0" smtClean="0"/>
              <a:t>1</a:t>
            </a:r>
            <a:r>
              <a:rPr lang="zh-CN" altLang="en-US" dirty="0" smtClean="0"/>
              <a:t>、</a:t>
            </a:r>
            <a:endParaRPr lang="en-US" altLang="zh-CN" dirty="0" smtClean="0"/>
          </a:p>
          <a:p>
            <a:pPr lvl="1"/>
            <a:endParaRPr lang="en-US" altLang="zh-CN" dirty="0" smtClean="0"/>
          </a:p>
          <a:p>
            <a:pPr lvl="1"/>
            <a:r>
              <a:rPr lang="en-US" altLang="zh-CN" dirty="0" smtClean="0"/>
              <a:t>2</a:t>
            </a:r>
            <a:r>
              <a:rPr lang="zh-CN" altLang="en-US" dirty="0" smtClean="0"/>
              <a:t>、单调性。当其他资源数量不变，增加一种资源都有助于降低执行时间。</a:t>
            </a:r>
            <a:endParaRPr lang="en-US" altLang="zh-CN" dirty="0" smtClean="0"/>
          </a:p>
          <a:p>
            <a:r>
              <a:rPr lang="zh-CN" altLang="en-US" dirty="0" smtClean="0"/>
              <a:t>当引入并行结构后？</a:t>
            </a:r>
            <a:endParaRPr lang="zh-CN" altLang="en-US" dirty="0"/>
          </a:p>
        </p:txBody>
      </p:sp>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4579" name="Object 3"/>
          <p:cNvGraphicFramePr>
            <a:graphicFrameLocks noChangeAspect="1"/>
          </p:cNvGraphicFramePr>
          <p:nvPr/>
        </p:nvGraphicFramePr>
        <p:xfrm>
          <a:off x="1643042" y="2500306"/>
          <a:ext cx="4411297" cy="642942"/>
        </p:xfrm>
        <a:graphic>
          <a:graphicData uri="http://schemas.openxmlformats.org/presentationml/2006/ole">
            <p:oleObj spid="_x0000_s24579" r:id="rId3" imgW="2349500" imgH="342900"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解空间的特征</a:t>
            </a:r>
            <a:endParaRPr lang="zh-CN" altLang="en-US" dirty="0"/>
          </a:p>
        </p:txBody>
      </p:sp>
      <p:sp>
        <p:nvSpPr>
          <p:cNvPr id="3" name="内容占位符 2"/>
          <p:cNvSpPr>
            <a:spLocks noGrp="1"/>
          </p:cNvSpPr>
          <p:nvPr>
            <p:ph sz="quarter" idx="1"/>
          </p:nvPr>
        </p:nvSpPr>
        <p:spPr/>
        <p:txBody>
          <a:bodyPr>
            <a:normAutofit lnSpcReduction="10000"/>
          </a:bodyPr>
          <a:lstStyle/>
          <a:p>
            <a:r>
              <a:rPr lang="zh-CN" altLang="en-US" dirty="0" smtClean="0"/>
              <a:t>由顺序、与、或、循环四种结构组成的排队网络，任务到达为泊松分布时，解配置问题空间。</a:t>
            </a:r>
            <a:endParaRPr lang="en-US" altLang="zh-CN" dirty="0" smtClean="0"/>
          </a:p>
          <a:p>
            <a:pPr lvl="1"/>
            <a:r>
              <a:rPr lang="en-US" altLang="zh-CN" dirty="0" smtClean="0"/>
              <a:t>1</a:t>
            </a:r>
            <a:r>
              <a:rPr lang="zh-CN" altLang="en-US" dirty="0" smtClean="0"/>
              <a:t>、</a:t>
            </a:r>
            <a:endParaRPr lang="en-US" altLang="zh-CN" dirty="0" smtClean="0"/>
          </a:p>
          <a:p>
            <a:pPr lvl="1"/>
            <a:endParaRPr lang="en-US" altLang="zh-CN" dirty="0" smtClean="0"/>
          </a:p>
          <a:p>
            <a:pPr lvl="1"/>
            <a:r>
              <a:rPr lang="en-US" altLang="zh-CN" dirty="0" smtClean="0"/>
              <a:t>2</a:t>
            </a:r>
            <a:r>
              <a:rPr lang="zh-CN" altLang="en-US" dirty="0" smtClean="0"/>
              <a:t>、单调性。当其他资源数量不变，增加一种资源都有助于降低执行时间。</a:t>
            </a:r>
            <a:endParaRPr lang="en-US" altLang="zh-CN" dirty="0" smtClean="0"/>
          </a:p>
          <a:p>
            <a:r>
              <a:rPr lang="zh-CN" altLang="en-US" dirty="0" smtClean="0"/>
              <a:t>当引入并行结构</a:t>
            </a:r>
            <a:endParaRPr lang="en-US" altLang="zh-CN" dirty="0" smtClean="0"/>
          </a:p>
          <a:p>
            <a:pPr lvl="1"/>
            <a:r>
              <a:rPr lang="zh-CN" altLang="en-US" dirty="0" smtClean="0"/>
              <a:t>上述两点都不成立。由于资源竞争，解空间变小，排队会形成局部拥堵。如堵车一样，在高成本节点拥堵会形成总体成本上升。</a:t>
            </a:r>
            <a:endParaRPr lang="en-US" altLang="zh-CN" dirty="0" smtClean="0"/>
          </a:p>
          <a:p>
            <a:r>
              <a:rPr lang="zh-CN" altLang="en-US" dirty="0" smtClean="0"/>
              <a:t>直观的思路：</a:t>
            </a:r>
            <a:endParaRPr lang="en-US" altLang="zh-CN" dirty="0" smtClean="0"/>
          </a:p>
          <a:p>
            <a:pPr lvl="1"/>
            <a:r>
              <a:rPr lang="zh-CN" altLang="en-US" dirty="0" smtClean="0"/>
              <a:t>用上述公式预估初始解。</a:t>
            </a:r>
            <a:endParaRPr lang="en-US" altLang="zh-CN" dirty="0" smtClean="0"/>
          </a:p>
          <a:p>
            <a:pPr lvl="1"/>
            <a:r>
              <a:rPr lang="zh-CN" altLang="en-US" dirty="0" smtClean="0"/>
              <a:t>监控排队成本，作为禁忌算法的中期策略。</a:t>
            </a:r>
            <a:endParaRPr lang="zh-CN" altLang="en-US" dirty="0"/>
          </a:p>
        </p:txBody>
      </p:sp>
      <p:sp>
        <p:nvSpPr>
          <p:cNvPr id="245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4579" name="Object 3"/>
          <p:cNvGraphicFramePr>
            <a:graphicFrameLocks noChangeAspect="1"/>
          </p:cNvGraphicFramePr>
          <p:nvPr/>
        </p:nvGraphicFramePr>
        <p:xfrm>
          <a:off x="1643042" y="2500306"/>
          <a:ext cx="4411297" cy="642942"/>
        </p:xfrm>
        <a:graphic>
          <a:graphicData uri="http://schemas.openxmlformats.org/presentationml/2006/ole">
            <p:oleObj spid="_x0000_s25602" r:id="rId3" imgW="2349500" imgH="342900"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基本禁忌搜索算法与要素</a:t>
            </a:r>
            <a:endParaRPr lang="zh-CN" altLang="en-US" dirty="0"/>
          </a:p>
        </p:txBody>
      </p:sp>
      <p:sp>
        <p:nvSpPr>
          <p:cNvPr id="3" name="内容占位符 2"/>
          <p:cNvSpPr>
            <a:spLocks noGrp="1"/>
          </p:cNvSpPr>
          <p:nvPr>
            <p:ph sz="quarter" idx="1"/>
          </p:nvPr>
        </p:nvSpPr>
        <p:spPr/>
        <p:txBody>
          <a:bodyPr/>
          <a:lstStyle/>
          <a:p>
            <a:r>
              <a:rPr lang="zh-CN" altLang="en-US" dirty="0" smtClean="0"/>
              <a:t>禁忌搜索算法须确定以下几个要素：初始解产生规则，邻域的采样规则，短期记忆和藐视准则，以及中期和长期记忆。</a:t>
            </a:r>
            <a:endParaRPr lang="zh-CN" altLang="en-US" dirty="0"/>
          </a:p>
        </p:txBody>
      </p:sp>
      <p:pic>
        <p:nvPicPr>
          <p:cNvPr id="27650" name="Picture 2"/>
          <p:cNvPicPr>
            <a:picLocks noChangeAspect="1" noChangeArrowheads="1"/>
          </p:cNvPicPr>
          <p:nvPr/>
        </p:nvPicPr>
        <p:blipFill>
          <a:blip r:embed="rId2"/>
          <a:srcRect/>
          <a:stretch>
            <a:fillRect/>
          </a:stretch>
        </p:blipFill>
        <p:spPr bwMode="auto">
          <a:xfrm>
            <a:off x="571472" y="2857496"/>
            <a:ext cx="7914474" cy="34290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初始解的产生</a:t>
            </a:r>
            <a:endParaRPr lang="zh-CN" altLang="en-US" dirty="0"/>
          </a:p>
        </p:txBody>
      </p:sp>
      <p:sp>
        <p:nvSpPr>
          <p:cNvPr id="3" name="内容占位符 2"/>
          <p:cNvSpPr>
            <a:spLocks noGrp="1"/>
          </p:cNvSpPr>
          <p:nvPr>
            <p:ph sz="quarter" idx="1"/>
          </p:nvPr>
        </p:nvSpPr>
        <p:spPr/>
        <p:txBody>
          <a:bodyPr/>
          <a:lstStyle/>
          <a:p>
            <a:r>
              <a:rPr lang="zh-CN" altLang="en-US" dirty="0" smtClean="0"/>
              <a:t>算法以随机的方式产生初始解，但是费用接近而不超过</a:t>
            </a:r>
            <a:r>
              <a:rPr lang="en-US" dirty="0" smtClean="0"/>
              <a:t>                   </a:t>
            </a:r>
            <a:r>
              <a:rPr lang="zh-CN" altLang="en-US" dirty="0" smtClean="0"/>
              <a:t>。显然，如果选择离在上边界太近，算法易陷入局部最优，太远则效率不高。初始解产生算法见算法</a:t>
            </a:r>
            <a:r>
              <a:rPr lang="en-US" dirty="0" smtClean="0"/>
              <a:t>2</a:t>
            </a:r>
            <a:r>
              <a:rPr lang="zh-CN" altLang="en-US" dirty="0" smtClean="0"/>
              <a:t>。</a:t>
            </a:r>
            <a:endParaRPr lang="zh-CN" altLang="en-US" dirty="0"/>
          </a:p>
        </p:txBody>
      </p:sp>
      <p:sp>
        <p:nvSpPr>
          <p:cNvPr id="2867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8676" name="Object 4"/>
          <p:cNvGraphicFramePr>
            <a:graphicFrameLocks noChangeAspect="1"/>
          </p:cNvGraphicFramePr>
          <p:nvPr/>
        </p:nvGraphicFramePr>
        <p:xfrm>
          <a:off x="1428728" y="2000239"/>
          <a:ext cx="1500198" cy="450059"/>
        </p:xfrm>
        <a:graphic>
          <a:graphicData uri="http://schemas.openxmlformats.org/presentationml/2006/ole">
            <p:oleObj spid="_x0000_s28676" r:id="rId3" imgW="1143000" imgH="342900" progId="">
              <p:embed/>
            </p:oleObj>
          </a:graphicData>
        </a:graphic>
      </p:graphicFrame>
      <p:pic>
        <p:nvPicPr>
          <p:cNvPr id="28678" name="Picture 6"/>
          <p:cNvPicPr>
            <a:picLocks noChangeAspect="1" noChangeArrowheads="1"/>
          </p:cNvPicPr>
          <p:nvPr/>
        </p:nvPicPr>
        <p:blipFill>
          <a:blip r:embed="rId4"/>
          <a:srcRect/>
          <a:stretch>
            <a:fillRect/>
          </a:stretch>
        </p:blipFill>
        <p:spPr bwMode="auto">
          <a:xfrm>
            <a:off x="500034" y="3929066"/>
            <a:ext cx="7858180" cy="193962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配置向量的邻域与采样</a:t>
            </a:r>
            <a:endParaRPr lang="zh-CN" altLang="en-US" dirty="0"/>
          </a:p>
        </p:txBody>
      </p:sp>
      <p:sp>
        <p:nvSpPr>
          <p:cNvPr id="3" name="内容占位符 2"/>
          <p:cNvSpPr>
            <a:spLocks noGrp="1"/>
          </p:cNvSpPr>
          <p:nvPr>
            <p:ph sz="quarter" idx="1"/>
          </p:nvPr>
        </p:nvSpPr>
        <p:spPr/>
        <p:txBody>
          <a:bodyPr/>
          <a:lstStyle/>
          <a:p>
            <a:r>
              <a:rPr lang="en-US" altLang="zh-CN" i="1" dirty="0" smtClean="0"/>
              <a:t>x</a:t>
            </a:r>
            <a:r>
              <a:rPr lang="zh-CN" altLang="en-US" dirty="0" smtClean="0"/>
              <a:t>的邻域</a:t>
            </a:r>
            <a:endParaRPr lang="en-US" altLang="zh-CN" dirty="0" smtClean="0"/>
          </a:p>
          <a:p>
            <a:pPr lvl="1"/>
            <a:r>
              <a:rPr lang="zh-CN" altLang="en-US" dirty="0" smtClean="0"/>
              <a:t>一维（左右两点）</a:t>
            </a:r>
            <a:endParaRPr lang="en-US" altLang="zh-CN" dirty="0" smtClean="0"/>
          </a:p>
          <a:p>
            <a:pPr lvl="1"/>
            <a:r>
              <a:rPr lang="zh-CN" altLang="en-US" dirty="0" smtClean="0"/>
              <a:t>二维（上下左右四点）</a:t>
            </a:r>
            <a:endParaRPr lang="en-US" altLang="zh-CN" dirty="0" smtClean="0"/>
          </a:p>
          <a:p>
            <a:pPr lvl="1"/>
            <a:r>
              <a:rPr lang="zh-CN" altLang="en-US" dirty="0" smtClean="0"/>
              <a:t>三维（</a:t>
            </a:r>
            <a:r>
              <a:rPr lang="en-US" altLang="zh-CN" dirty="0" smtClean="0"/>
              <a:t>8</a:t>
            </a:r>
            <a:r>
              <a:rPr lang="zh-CN" altLang="en-US" dirty="0" smtClean="0"/>
              <a:t>点）</a:t>
            </a:r>
            <a:endParaRPr lang="en-US" altLang="zh-CN" dirty="0" smtClean="0"/>
          </a:p>
          <a:p>
            <a:pPr lvl="1"/>
            <a:r>
              <a:rPr lang="en-US" altLang="zh-CN" dirty="0" smtClean="0"/>
              <a:t>K</a:t>
            </a:r>
            <a:r>
              <a:rPr lang="zh-CN" altLang="en-US" dirty="0" smtClean="0"/>
              <a:t>维（</a:t>
            </a:r>
            <a:r>
              <a:rPr lang="en-US" altLang="zh-CN" dirty="0" smtClean="0"/>
              <a:t>2</a:t>
            </a:r>
            <a:r>
              <a:rPr lang="en-US" altLang="zh-CN" baseline="30000" dirty="0" smtClean="0"/>
              <a:t>N</a:t>
            </a:r>
            <a:r>
              <a:rPr lang="zh-CN" altLang="en-US" dirty="0" smtClean="0"/>
              <a:t>个相邻的点）</a:t>
            </a:r>
            <a:endParaRPr lang="en-US" altLang="zh-CN" dirty="0" smtClean="0"/>
          </a:p>
          <a:p>
            <a:r>
              <a:rPr lang="zh-CN" altLang="en-US" dirty="0" smtClean="0"/>
              <a:t>采样，确定下一解搜索的方向</a:t>
            </a:r>
            <a:endParaRPr lang="en-US" altLang="zh-CN" dirty="0" smtClean="0"/>
          </a:p>
          <a:p>
            <a:pPr lvl="1"/>
            <a:r>
              <a:rPr lang="zh-CN" altLang="en-US" dirty="0" smtClean="0"/>
              <a:t>由于每个配置仿真一次，需要耗费大量时间，因此减少采样点非常重要。</a:t>
            </a:r>
            <a:endParaRPr lang="en-US" altLang="zh-CN" dirty="0" smtClean="0"/>
          </a:p>
          <a:p>
            <a:pPr lvl="1"/>
            <a:r>
              <a:rPr lang="zh-CN" altLang="en-US" dirty="0" smtClean="0"/>
              <a:t>（</a:t>
            </a:r>
            <a:r>
              <a:rPr lang="en-US" altLang="zh-CN" dirty="0" smtClean="0"/>
              <a:t>1</a:t>
            </a:r>
            <a:r>
              <a:rPr lang="zh-CN" altLang="en-US" dirty="0" smtClean="0"/>
              <a:t>）优先搜索排队成本高的节点，资源增加的方向</a:t>
            </a:r>
            <a:endParaRPr lang="en-US" altLang="zh-CN" dirty="0" smtClean="0"/>
          </a:p>
          <a:p>
            <a:pPr lvl="1"/>
            <a:r>
              <a:rPr lang="zh-CN" altLang="en-US" dirty="0" smtClean="0"/>
              <a:t>（</a:t>
            </a:r>
            <a:r>
              <a:rPr lang="en-US" altLang="zh-CN" dirty="0" smtClean="0"/>
              <a:t>2</a:t>
            </a:r>
            <a:r>
              <a:rPr lang="zh-CN" altLang="en-US" dirty="0" smtClean="0"/>
              <a:t>）选择合理的采样量</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短期记忆</a:t>
            </a:r>
            <a:endParaRPr lang="zh-CN" altLang="en-US" dirty="0"/>
          </a:p>
        </p:txBody>
      </p:sp>
      <p:sp>
        <p:nvSpPr>
          <p:cNvPr id="3" name="内容占位符 2"/>
          <p:cNvSpPr>
            <a:spLocks noGrp="1"/>
          </p:cNvSpPr>
          <p:nvPr>
            <p:ph sz="quarter" idx="1"/>
          </p:nvPr>
        </p:nvSpPr>
        <p:spPr/>
        <p:txBody>
          <a:bodyPr/>
          <a:lstStyle/>
          <a:p>
            <a:r>
              <a:rPr lang="zh-CN" altLang="en-US" dirty="0" smtClean="0"/>
              <a:t>短期记忆，即禁忌表，用于避免搜索回到一个已经搜索过的解。</a:t>
            </a:r>
            <a:endParaRPr lang="zh-CN" altLang="en-US" dirty="0"/>
          </a:p>
        </p:txBody>
      </p:sp>
      <p:pic>
        <p:nvPicPr>
          <p:cNvPr id="29698" name="Picture 2"/>
          <p:cNvPicPr>
            <a:picLocks noChangeAspect="1" noChangeArrowheads="1"/>
          </p:cNvPicPr>
          <p:nvPr/>
        </p:nvPicPr>
        <p:blipFill>
          <a:blip r:embed="rId2"/>
          <a:srcRect/>
          <a:stretch>
            <a:fillRect/>
          </a:stretch>
        </p:blipFill>
        <p:spPr bwMode="auto">
          <a:xfrm>
            <a:off x="428596" y="3786190"/>
            <a:ext cx="7649686" cy="2071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中期记忆</a:t>
            </a:r>
            <a:endParaRPr lang="zh-CN" altLang="en-US" dirty="0"/>
          </a:p>
        </p:txBody>
      </p:sp>
      <p:sp>
        <p:nvSpPr>
          <p:cNvPr id="3" name="内容占位符 2"/>
          <p:cNvSpPr>
            <a:spLocks noGrp="1"/>
          </p:cNvSpPr>
          <p:nvPr>
            <p:ph sz="quarter" idx="1"/>
          </p:nvPr>
        </p:nvSpPr>
        <p:spPr/>
        <p:txBody>
          <a:bodyPr/>
          <a:lstStyle/>
          <a:p>
            <a:r>
              <a:rPr lang="zh-CN" altLang="en-US" dirty="0" smtClean="0"/>
              <a:t>中期记忆用于将搜索过程引向一个有希望找到好的解的区域。</a:t>
            </a:r>
            <a:endParaRPr lang="en-US" altLang="zh-CN" dirty="0" smtClean="0"/>
          </a:p>
          <a:p>
            <a:r>
              <a:rPr lang="zh-CN" altLang="en-US" dirty="0" smtClean="0"/>
              <a:t>直观就是倾向于为拥堵严重的地方添加资源</a:t>
            </a:r>
            <a:endParaRPr lang="zh-CN" altLang="en-US" dirty="0"/>
          </a:p>
        </p:txBody>
      </p:sp>
      <p:pic>
        <p:nvPicPr>
          <p:cNvPr id="30723" name="Picture 3"/>
          <p:cNvPicPr>
            <a:picLocks noChangeAspect="1" noChangeArrowheads="1"/>
          </p:cNvPicPr>
          <p:nvPr/>
        </p:nvPicPr>
        <p:blipFill>
          <a:blip r:embed="rId2"/>
          <a:srcRect/>
          <a:stretch>
            <a:fillRect/>
          </a:stretch>
        </p:blipFill>
        <p:spPr bwMode="auto">
          <a:xfrm>
            <a:off x="428596" y="3214686"/>
            <a:ext cx="7774819" cy="29289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长期记忆</a:t>
            </a:r>
            <a:endParaRPr lang="zh-CN" altLang="en-US" dirty="0"/>
          </a:p>
        </p:txBody>
      </p:sp>
      <p:sp>
        <p:nvSpPr>
          <p:cNvPr id="3" name="内容占位符 2"/>
          <p:cNvSpPr>
            <a:spLocks noGrp="1"/>
          </p:cNvSpPr>
          <p:nvPr>
            <p:ph sz="quarter" idx="1"/>
          </p:nvPr>
        </p:nvSpPr>
        <p:spPr/>
        <p:txBody>
          <a:bodyPr/>
          <a:lstStyle/>
          <a:p>
            <a:r>
              <a:rPr lang="zh-CN" altLang="en-US" dirty="0" smtClean="0"/>
              <a:t>长期记忆的作用是将搜索引导到从未搜索过的区域。</a:t>
            </a:r>
            <a:endParaRPr lang="en-US" altLang="zh-CN" dirty="0" smtClean="0"/>
          </a:p>
          <a:p>
            <a:r>
              <a:rPr lang="zh-CN" altLang="en-US" dirty="0" smtClean="0"/>
              <a:t>采用一种基于频率的方法：对于每个任务，记录它的每一个可能的资源数目在搜索过程中被使用过的次数。</a:t>
            </a:r>
            <a:endParaRPr lang="en-US" altLang="zh-CN" dirty="0" smtClean="0"/>
          </a:p>
          <a:p>
            <a:r>
              <a:rPr lang="zh-CN" altLang="en-US" dirty="0" smtClean="0"/>
              <a:t>在生成新一轮迭代的初始解时，尽可能地为每个任务选择前一轮搜索中取值的次数较低的资源数目组合成新的初始解</a:t>
            </a:r>
            <a:endParaRPr lang="zh-CN" altLang="en-US" dirty="0"/>
          </a:p>
        </p:txBody>
      </p:sp>
      <p:pic>
        <p:nvPicPr>
          <p:cNvPr id="31748" name="Picture 4"/>
          <p:cNvPicPr>
            <a:picLocks noChangeAspect="1" noChangeArrowheads="1"/>
          </p:cNvPicPr>
          <p:nvPr/>
        </p:nvPicPr>
        <p:blipFill>
          <a:blip r:embed="rId2"/>
          <a:srcRect/>
          <a:stretch>
            <a:fillRect/>
          </a:stretch>
        </p:blipFill>
        <p:spPr bwMode="auto">
          <a:xfrm>
            <a:off x="500034" y="4429132"/>
            <a:ext cx="7072362" cy="21319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实验数据</a:t>
            </a:r>
            <a:endParaRPr lang="zh-CN" altLang="en-US" dirty="0"/>
          </a:p>
        </p:txBody>
      </p:sp>
      <p:sp>
        <p:nvSpPr>
          <p:cNvPr id="3" name="内容占位符 2"/>
          <p:cNvSpPr>
            <a:spLocks noGrp="1"/>
          </p:cNvSpPr>
          <p:nvPr>
            <p:ph sz="quarter" idx="1"/>
          </p:nvPr>
        </p:nvSpPr>
        <p:spPr/>
        <p:txBody>
          <a:bodyPr/>
          <a:lstStyle/>
          <a:p>
            <a:r>
              <a:rPr lang="zh-CN" altLang="en-US" dirty="0" smtClean="0"/>
              <a:t>流程结构</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zh-CN" altLang="en-US" dirty="0" smtClean="0"/>
              <a:t>多种任务到达率的组合，各任务执行时间分布（见论文）</a:t>
            </a:r>
            <a:endParaRPr lang="zh-CN" altLang="en-US" dirty="0"/>
          </a:p>
        </p:txBody>
      </p:sp>
      <p:pic>
        <p:nvPicPr>
          <p:cNvPr id="33794" name="Picture 2" descr="CProcess"/>
          <p:cNvPicPr>
            <a:picLocks noChangeAspect="1" noChangeArrowheads="1"/>
          </p:cNvPicPr>
          <p:nvPr/>
        </p:nvPicPr>
        <p:blipFill>
          <a:blip r:embed="rId3"/>
          <a:srcRect/>
          <a:stretch>
            <a:fillRect/>
          </a:stretch>
        </p:blipFill>
        <p:spPr bwMode="auto">
          <a:xfrm>
            <a:off x="642910" y="2285992"/>
            <a:ext cx="7156643" cy="1714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
            </a:r>
            <a:br>
              <a:rPr lang="en-US" altLang="zh-CN" dirty="0" smtClean="0"/>
            </a:br>
            <a:r>
              <a:rPr lang="zh-CN" altLang="en-US" dirty="0" smtClean="0"/>
              <a:t>实验</a:t>
            </a:r>
            <a:r>
              <a:rPr lang="en-US" altLang="zh-CN" dirty="0" smtClean="0"/>
              <a:t>A</a:t>
            </a:r>
            <a:br>
              <a:rPr lang="en-US" altLang="zh-CN" dirty="0" smtClean="0"/>
            </a:br>
            <a:r>
              <a:rPr lang="zh-CN" altLang="en-US" dirty="0" smtClean="0"/>
              <a:t>与标准禁忌算法和爬山算法比较</a:t>
            </a:r>
            <a:endParaRPr lang="zh-CN" altLang="en-US" dirty="0"/>
          </a:p>
        </p:txBody>
      </p:sp>
      <p:sp>
        <p:nvSpPr>
          <p:cNvPr id="3" name="内容占位符 2"/>
          <p:cNvSpPr>
            <a:spLocks noGrp="1"/>
          </p:cNvSpPr>
          <p:nvPr>
            <p:ph sz="quarter" idx="1"/>
          </p:nvPr>
        </p:nvSpPr>
        <p:spPr/>
        <p:txBody>
          <a:bodyPr/>
          <a:lstStyle/>
          <a:p>
            <a:pPr hangingPunct="0"/>
            <a:r>
              <a:rPr lang="zh-CN" altLang="en-US" dirty="0" smtClean="0"/>
              <a:t>解的质量好，平均案例执行时间短。本文算法明显优于基本禁忌算法，绝大多数情况下优于爬山算法。这体现了进化算法的随机性和局部最优解的特征。</a:t>
            </a:r>
          </a:p>
          <a:p>
            <a:pPr hangingPunct="0"/>
            <a:r>
              <a:rPr lang="zh-CN" altLang="en-US" dirty="0" smtClean="0"/>
              <a:t>求解的效率高，仿真次数少。本文算法与基本禁忌算法比提高了近</a:t>
            </a:r>
            <a:r>
              <a:rPr lang="en-US" dirty="0" smtClean="0"/>
              <a:t>10</a:t>
            </a:r>
            <a:r>
              <a:rPr lang="zh-CN" altLang="en-US" dirty="0" smtClean="0"/>
              <a:t>倍，是爬山法的</a:t>
            </a:r>
            <a:r>
              <a:rPr lang="en-US" dirty="0" smtClean="0"/>
              <a:t>2</a:t>
            </a:r>
            <a:r>
              <a:rPr lang="zh-CN" altLang="en-US" dirty="0" smtClean="0"/>
              <a:t>倍。爬山法总是在梯度最大方向搜索，效率较高但易于陷入局部最优解；禁忌算法搜索范围广，但效率低。添加了合适的启发算法后，效率问题得到了本质的改善。验证了本文所提出的启发式规则作为一个整体的有效性。</a:t>
            </a:r>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我们的团队研究</a:t>
            </a:r>
            <a:endParaRPr lang="zh-CN" altLang="en-US" dirty="0"/>
          </a:p>
        </p:txBody>
      </p:sp>
      <p:sp>
        <p:nvSpPr>
          <p:cNvPr id="3" name="内容占位符 2"/>
          <p:cNvSpPr>
            <a:spLocks noGrp="1"/>
          </p:cNvSpPr>
          <p:nvPr>
            <p:ph sz="quarter" idx="1"/>
          </p:nvPr>
        </p:nvSpPr>
        <p:spPr/>
        <p:txBody>
          <a:bodyPr>
            <a:normAutofit fontScale="92500" lnSpcReduction="10000"/>
          </a:bodyPr>
          <a:lstStyle/>
          <a:p>
            <a:r>
              <a:rPr lang="zh-CN" altLang="en-US" dirty="0" smtClean="0"/>
              <a:t>三位老师，近</a:t>
            </a:r>
            <a:r>
              <a:rPr lang="en-US" altLang="zh-CN" dirty="0" smtClean="0"/>
              <a:t>30</a:t>
            </a:r>
            <a:r>
              <a:rPr lang="zh-CN" altLang="en-US" dirty="0" smtClean="0"/>
              <a:t>个研究生</a:t>
            </a:r>
            <a:endParaRPr lang="en-US" altLang="zh-CN" dirty="0" smtClean="0"/>
          </a:p>
          <a:p>
            <a:r>
              <a:rPr lang="zh-CN" altLang="en-US" dirty="0" smtClean="0"/>
              <a:t>感兴趣的研究</a:t>
            </a:r>
            <a:endParaRPr lang="en-US" altLang="zh-CN" dirty="0" smtClean="0"/>
          </a:p>
          <a:p>
            <a:pPr lvl="1"/>
            <a:r>
              <a:rPr lang="zh-CN" altLang="en-US" dirty="0" smtClean="0"/>
              <a:t>传统工作流技术。包括时态工作流模型，资源配置优化，过程调度优化，引擎集群技术；</a:t>
            </a:r>
            <a:endParaRPr lang="en-US" altLang="zh-CN" dirty="0" smtClean="0"/>
          </a:p>
          <a:p>
            <a:pPr lvl="1"/>
            <a:r>
              <a:rPr lang="zh-CN" altLang="en-US" dirty="0" smtClean="0"/>
              <a:t>面向服务工作流技术。服务组合优化，人工服务管理，过程协作中社会因素的影响。</a:t>
            </a:r>
            <a:endParaRPr lang="en-US" altLang="zh-CN" dirty="0" smtClean="0"/>
          </a:p>
          <a:p>
            <a:r>
              <a:rPr lang="zh-CN" altLang="en-US" dirty="0" smtClean="0"/>
              <a:t>近五年成果</a:t>
            </a:r>
            <a:endParaRPr lang="en-US" altLang="zh-CN" dirty="0" smtClean="0"/>
          </a:p>
          <a:p>
            <a:pPr lvl="1"/>
            <a:r>
              <a:rPr lang="en-US" altLang="zh-CN" dirty="0" smtClean="0"/>
              <a:t>2</a:t>
            </a:r>
            <a:r>
              <a:rPr lang="zh-CN" altLang="en-US" dirty="0" smtClean="0"/>
              <a:t>项国家基金，</a:t>
            </a:r>
            <a:r>
              <a:rPr lang="en-US" altLang="zh-CN" dirty="0" smtClean="0"/>
              <a:t>20</a:t>
            </a:r>
            <a:r>
              <a:rPr lang="zh-CN" altLang="en-US" dirty="0" smtClean="0"/>
              <a:t>多项省市支持项目。</a:t>
            </a:r>
            <a:endParaRPr lang="en-US" altLang="zh-CN" dirty="0" smtClean="0"/>
          </a:p>
          <a:p>
            <a:pPr lvl="1"/>
            <a:r>
              <a:rPr lang="zh-CN" altLang="en-US" dirty="0" smtClean="0"/>
              <a:t>近</a:t>
            </a:r>
            <a:r>
              <a:rPr lang="en-US" altLang="zh-CN" dirty="0" smtClean="0"/>
              <a:t>10</a:t>
            </a:r>
            <a:r>
              <a:rPr lang="zh-CN" altLang="en-US" dirty="0" smtClean="0"/>
              <a:t>项横向应用</a:t>
            </a:r>
            <a:endParaRPr lang="en-US" altLang="zh-CN" dirty="0" smtClean="0"/>
          </a:p>
          <a:p>
            <a:r>
              <a:rPr lang="zh-CN" altLang="en-US" dirty="0" smtClean="0"/>
              <a:t>主要应用</a:t>
            </a:r>
            <a:endParaRPr lang="en-US" altLang="zh-CN" dirty="0" smtClean="0"/>
          </a:p>
          <a:p>
            <a:pPr lvl="1"/>
            <a:r>
              <a:rPr lang="zh-CN" altLang="en-US" dirty="0" smtClean="0"/>
              <a:t>电信，</a:t>
            </a:r>
            <a:r>
              <a:rPr lang="en-US" altLang="zh-CN" dirty="0" smtClean="0"/>
              <a:t>YWAL</a:t>
            </a:r>
            <a:r>
              <a:rPr lang="zh-CN" altLang="en-US" dirty="0" smtClean="0"/>
              <a:t>的应用，增强集群和并发支持能力</a:t>
            </a:r>
            <a:endParaRPr lang="en-US" altLang="zh-CN" dirty="0" smtClean="0"/>
          </a:p>
          <a:p>
            <a:pPr lvl="1"/>
            <a:r>
              <a:rPr lang="zh-CN" altLang="en-US" dirty="0" smtClean="0"/>
              <a:t>物流，服务组合、伙伴协同、虚拟组织、信任与信誉</a:t>
            </a:r>
            <a:endParaRPr lang="en-US" altLang="zh-CN" dirty="0" smtClean="0"/>
          </a:p>
          <a:p>
            <a:pPr lvl="1"/>
            <a:r>
              <a:rPr lang="zh-CN" altLang="en-US" dirty="0" smtClean="0"/>
              <a:t>电子商务，供应链协作优化、信任与</a:t>
            </a:r>
            <a:r>
              <a:rPr lang="zh-CN" altLang="en-US" dirty="0" smtClean="0"/>
              <a:t>信誉</a:t>
            </a:r>
            <a:endParaRPr lang="en-US" altLang="zh-CN" dirty="0" smtClean="0"/>
          </a:p>
          <a:p>
            <a:pPr lvl="1"/>
            <a:r>
              <a:rPr lang="zh-CN" altLang="en-US" dirty="0" smtClean="0"/>
              <a:t>服务外包，</a:t>
            </a:r>
            <a:r>
              <a:rPr lang="en-US" altLang="zh-CN" dirty="0" smtClean="0"/>
              <a:t>ITIL</a:t>
            </a:r>
            <a:r>
              <a:rPr lang="zh-CN" altLang="en-US" dirty="0" smtClean="0"/>
              <a:t>在路灯管理、能源外包中的应用</a:t>
            </a:r>
            <a:endParaRPr lang="en-US" altLang="zh-CN" dirty="0" smtClean="0"/>
          </a:p>
          <a:p>
            <a:pPr lvl="1"/>
            <a:endParaRPr lang="en-US" altLang="zh-CN" dirty="0" smtClean="0"/>
          </a:p>
          <a:p>
            <a:pPr lvl="1"/>
            <a:endParaRPr lang="en-US" altLang="zh-CN" dirty="0" smtClean="0"/>
          </a:p>
          <a:p>
            <a:endParaRPr lang="en-US" altLang="zh-CN" dirty="0" smtClean="0"/>
          </a:p>
          <a:p>
            <a:pPr lvl="1"/>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实验</a:t>
            </a:r>
            <a:r>
              <a:rPr lang="en-US" altLang="zh-CN" dirty="0" smtClean="0"/>
              <a:t>B</a:t>
            </a:r>
            <a:br>
              <a:rPr lang="en-US" altLang="zh-CN" dirty="0" smtClean="0"/>
            </a:br>
            <a:r>
              <a:rPr lang="zh-CN" altLang="en-US" dirty="0" smtClean="0"/>
              <a:t>不同规则在禁忌算法中作用分析</a:t>
            </a:r>
            <a:endParaRPr lang="zh-CN" altLang="en-US" dirty="0"/>
          </a:p>
        </p:txBody>
      </p:sp>
      <p:sp>
        <p:nvSpPr>
          <p:cNvPr id="3" name="内容占位符 2"/>
          <p:cNvSpPr>
            <a:spLocks noGrp="1"/>
          </p:cNvSpPr>
          <p:nvPr>
            <p:ph sz="quarter" idx="1"/>
          </p:nvPr>
        </p:nvSpPr>
        <p:spPr/>
        <p:txBody>
          <a:bodyPr/>
          <a:lstStyle/>
          <a:p>
            <a:pPr lvl="0"/>
            <a:r>
              <a:rPr lang="zh-CN" altLang="en-US" dirty="0" smtClean="0"/>
              <a:t>四种实验场景</a:t>
            </a:r>
            <a:endParaRPr lang="en-US" altLang="zh-CN" dirty="0" smtClean="0"/>
          </a:p>
          <a:p>
            <a:pPr lvl="1"/>
            <a:r>
              <a:rPr lang="zh-CN" altLang="en-US" dirty="0" smtClean="0"/>
              <a:t>基本禁忌搜索算法；</a:t>
            </a:r>
          </a:p>
          <a:p>
            <a:pPr lvl="1"/>
            <a:r>
              <a:rPr lang="zh-CN" altLang="en-US" dirty="0" smtClean="0"/>
              <a:t>基本禁忌搜索算法</a:t>
            </a:r>
            <a:r>
              <a:rPr lang="en-US" altLang="zh-CN" dirty="0" smtClean="0"/>
              <a:t>+</a:t>
            </a:r>
            <a:r>
              <a:rPr lang="zh-CN" altLang="en-US" dirty="0" smtClean="0"/>
              <a:t>初始解的产生规则；</a:t>
            </a:r>
          </a:p>
          <a:p>
            <a:pPr lvl="1"/>
            <a:r>
              <a:rPr lang="zh-CN" altLang="en-US" dirty="0" smtClean="0"/>
              <a:t>基本禁忌搜索算法</a:t>
            </a:r>
            <a:r>
              <a:rPr lang="en-US" altLang="zh-CN" dirty="0" smtClean="0"/>
              <a:t>+</a:t>
            </a:r>
            <a:r>
              <a:rPr lang="zh-CN" altLang="en-US" dirty="0" smtClean="0"/>
              <a:t>初始解的产生规则</a:t>
            </a:r>
            <a:r>
              <a:rPr lang="en-US" altLang="zh-CN" dirty="0" smtClean="0"/>
              <a:t>+</a:t>
            </a:r>
            <a:r>
              <a:rPr lang="zh-CN" altLang="en-US" dirty="0" smtClean="0"/>
              <a:t>短期记忆规则</a:t>
            </a:r>
            <a:endParaRPr lang="en-US" altLang="zh-CN" dirty="0" smtClean="0"/>
          </a:p>
          <a:p>
            <a:pPr lvl="1"/>
            <a:r>
              <a:rPr lang="zh-CN" altLang="en-US" dirty="0" smtClean="0"/>
              <a:t>带启发式所有规则的禁忌搜索算法（本文算法）。</a:t>
            </a:r>
            <a:endParaRPr lang="en-US" altLang="zh-CN" dirty="0" smtClean="0"/>
          </a:p>
          <a:p>
            <a:r>
              <a:rPr lang="zh-CN" altLang="en-US" dirty="0" smtClean="0"/>
              <a:t>实验结果</a:t>
            </a:r>
          </a:p>
          <a:p>
            <a:endParaRPr lang="zh-CN" altLang="en-US" dirty="0"/>
          </a:p>
        </p:txBody>
      </p:sp>
      <p:pic>
        <p:nvPicPr>
          <p:cNvPr id="34818" name="Picture 2"/>
          <p:cNvPicPr>
            <a:picLocks noChangeAspect="1" noChangeArrowheads="1"/>
          </p:cNvPicPr>
          <p:nvPr/>
        </p:nvPicPr>
        <p:blipFill>
          <a:blip r:embed="rId2"/>
          <a:srcRect/>
          <a:stretch>
            <a:fillRect/>
          </a:stretch>
        </p:blipFill>
        <p:spPr bwMode="auto">
          <a:xfrm>
            <a:off x="3071802" y="3714752"/>
            <a:ext cx="4214842" cy="285840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实验</a:t>
            </a:r>
            <a:r>
              <a:rPr lang="en-US" altLang="zh-CN" dirty="0" smtClean="0"/>
              <a:t>B</a:t>
            </a:r>
            <a:br>
              <a:rPr lang="en-US" altLang="zh-CN" dirty="0" smtClean="0"/>
            </a:br>
            <a:r>
              <a:rPr lang="zh-CN" altLang="en-US" dirty="0" smtClean="0"/>
              <a:t>不同规则在禁忌算法中作用分析</a:t>
            </a:r>
            <a:endParaRPr lang="zh-CN" altLang="en-US" dirty="0"/>
          </a:p>
        </p:txBody>
      </p:sp>
      <p:sp>
        <p:nvSpPr>
          <p:cNvPr id="3" name="内容占位符 2"/>
          <p:cNvSpPr>
            <a:spLocks noGrp="1"/>
          </p:cNvSpPr>
          <p:nvPr>
            <p:ph sz="quarter" idx="1"/>
          </p:nvPr>
        </p:nvSpPr>
        <p:spPr/>
        <p:txBody>
          <a:bodyPr/>
          <a:lstStyle/>
          <a:p>
            <a:pPr hangingPunct="0"/>
            <a:r>
              <a:rPr lang="zh-CN" altLang="en-US" dirty="0" smtClean="0"/>
              <a:t>（</a:t>
            </a:r>
            <a:r>
              <a:rPr lang="en-US" dirty="0" smtClean="0"/>
              <a:t>1</a:t>
            </a:r>
            <a:r>
              <a:rPr lang="zh-CN" altLang="en-US" dirty="0" smtClean="0"/>
              <a:t>）初始解的合理选择，将极大改善算法的收敛速度。进一步验证了效率提高</a:t>
            </a:r>
            <a:r>
              <a:rPr lang="en-US" dirty="0" smtClean="0"/>
              <a:t>10</a:t>
            </a:r>
            <a:r>
              <a:rPr lang="zh-CN" altLang="en-US" dirty="0" smtClean="0"/>
              <a:t>倍的效果。</a:t>
            </a:r>
          </a:p>
          <a:p>
            <a:pPr hangingPunct="0"/>
            <a:r>
              <a:rPr lang="zh-CN" altLang="en-US" dirty="0" smtClean="0"/>
              <a:t>（</a:t>
            </a:r>
            <a:r>
              <a:rPr lang="en-US" dirty="0" smtClean="0"/>
              <a:t>2</a:t>
            </a:r>
            <a:r>
              <a:rPr lang="zh-CN" altLang="en-US" dirty="0" smtClean="0"/>
              <a:t>）添加了邻域结构和采样规则算法后，效率进一步提升，解的质量有了进一步提高。</a:t>
            </a:r>
          </a:p>
          <a:p>
            <a:r>
              <a:rPr lang="zh-CN" altLang="en-US" dirty="0" smtClean="0"/>
              <a:t>（</a:t>
            </a:r>
            <a:r>
              <a:rPr lang="en-US" dirty="0" smtClean="0"/>
              <a:t>3</a:t>
            </a:r>
            <a:r>
              <a:rPr lang="zh-CN" altLang="en-US" dirty="0" smtClean="0"/>
              <a:t>）添加了中长期策略，虽然对效率提升不大，平均仅节约</a:t>
            </a:r>
            <a:r>
              <a:rPr lang="en-US" dirty="0" smtClean="0"/>
              <a:t>11</a:t>
            </a:r>
            <a:r>
              <a:rPr lang="zh-CN" altLang="en-US" dirty="0" smtClean="0"/>
              <a:t>次仿真。但由于一次防真都需要大量时间，这个节约也是有价值的。更重要的是，中长期策略扩大了解空间搜索范围，对提高解的质量有明显的帮助。</a:t>
            </a:r>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结束语</a:t>
            </a:r>
            <a:endParaRPr lang="zh-CN" altLang="en-US" dirty="0"/>
          </a:p>
        </p:txBody>
      </p:sp>
      <p:sp>
        <p:nvSpPr>
          <p:cNvPr id="3" name="内容占位符 2"/>
          <p:cNvSpPr>
            <a:spLocks noGrp="1"/>
          </p:cNvSpPr>
          <p:nvPr>
            <p:ph sz="quarter" idx="1"/>
          </p:nvPr>
        </p:nvSpPr>
        <p:spPr/>
        <p:txBody>
          <a:bodyPr/>
          <a:lstStyle/>
          <a:p>
            <a:r>
              <a:rPr lang="zh-CN" altLang="en-US" dirty="0" smtClean="0"/>
              <a:t>基于仿真优化技术应用于工作流配置优化</a:t>
            </a:r>
            <a:endParaRPr lang="en-US" altLang="zh-CN" dirty="0" smtClean="0"/>
          </a:p>
          <a:p>
            <a:pPr lvl="1"/>
            <a:r>
              <a:rPr lang="zh-CN" altLang="en-US" dirty="0" smtClean="0"/>
              <a:t>适应于更复杂，更一般的应用场景</a:t>
            </a:r>
            <a:endParaRPr lang="en-US" altLang="zh-CN" dirty="0" smtClean="0"/>
          </a:p>
          <a:p>
            <a:pPr lvl="1"/>
            <a:r>
              <a:rPr lang="zh-CN" altLang="en-US" dirty="0" smtClean="0"/>
              <a:t>更一般的计算框架，不需要进行流程分析与建模</a:t>
            </a:r>
            <a:endParaRPr lang="en-US" altLang="zh-CN" dirty="0" smtClean="0"/>
          </a:p>
          <a:p>
            <a:r>
              <a:rPr lang="zh-CN" altLang="en-US" dirty="0" smtClean="0"/>
              <a:t>针对特定优化问题，建立合适启发规则，能有效提高进化算法解的质量和求解的效率</a:t>
            </a:r>
            <a:endParaRPr lang="en-US" altLang="zh-CN" dirty="0" smtClean="0"/>
          </a:p>
          <a:p>
            <a:endParaRPr lang="en-US" altLang="zh-CN" dirty="0" smtClean="0"/>
          </a:p>
          <a:p>
            <a:endParaRPr lang="en-US" altLang="zh-CN" dirty="0" smtClean="0"/>
          </a:p>
          <a:p>
            <a:r>
              <a:rPr lang="zh-CN" altLang="en-US" dirty="0" smtClean="0"/>
              <a:t>不足与进一步的工作</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lstStyle/>
          <a:p>
            <a:endParaRPr lang="zh-CN" altLang="en-US" dirty="0"/>
          </a:p>
        </p:txBody>
      </p:sp>
      <p:sp>
        <p:nvSpPr>
          <p:cNvPr id="4" name="矩形 3"/>
          <p:cNvSpPr/>
          <p:nvPr/>
        </p:nvSpPr>
        <p:spPr>
          <a:xfrm>
            <a:off x="2643174" y="2714620"/>
            <a:ext cx="375936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Thanks </a:t>
            </a:r>
            <a:r>
              <a:rPr lang="zh-CN" alt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大纲</a:t>
            </a:r>
            <a:endParaRPr lang="zh-CN" altLang="en-US" dirty="0"/>
          </a:p>
        </p:txBody>
      </p:sp>
      <p:sp>
        <p:nvSpPr>
          <p:cNvPr id="3" name="内容占位符 2"/>
          <p:cNvSpPr>
            <a:spLocks noGrp="1"/>
          </p:cNvSpPr>
          <p:nvPr>
            <p:ph sz="quarter" idx="1"/>
          </p:nvPr>
        </p:nvSpPr>
        <p:spPr/>
        <p:txBody>
          <a:bodyPr/>
          <a:lstStyle/>
          <a:p>
            <a:r>
              <a:rPr lang="zh-CN" altLang="en-US" dirty="0" smtClean="0"/>
              <a:t>背景与动机</a:t>
            </a:r>
            <a:endParaRPr lang="en-US" altLang="zh-CN" dirty="0" smtClean="0"/>
          </a:p>
          <a:p>
            <a:r>
              <a:rPr lang="zh-CN" altLang="en-US" dirty="0" smtClean="0"/>
              <a:t>相关工作</a:t>
            </a:r>
            <a:endParaRPr lang="en-US" altLang="zh-CN" dirty="0" smtClean="0"/>
          </a:p>
          <a:p>
            <a:r>
              <a:rPr lang="zh-CN" altLang="en-US" dirty="0" smtClean="0"/>
              <a:t>问题定义</a:t>
            </a:r>
            <a:endParaRPr lang="en-US" altLang="zh-CN" dirty="0" smtClean="0"/>
          </a:p>
          <a:p>
            <a:r>
              <a:rPr lang="zh-CN" altLang="en-US" dirty="0" smtClean="0"/>
              <a:t>工作流配置问题仿真优化框架</a:t>
            </a:r>
            <a:endParaRPr lang="en-US" altLang="zh-CN" dirty="0" smtClean="0"/>
          </a:p>
          <a:p>
            <a:r>
              <a:rPr lang="zh-CN" altLang="en-US" dirty="0" smtClean="0"/>
              <a:t>禁忌搜索算法与启发规则</a:t>
            </a:r>
            <a:endParaRPr lang="en-US" altLang="zh-CN" dirty="0" smtClean="0"/>
          </a:p>
          <a:p>
            <a:r>
              <a:rPr lang="zh-CN" altLang="en-US" dirty="0" smtClean="0"/>
              <a:t>实验结果与评价</a:t>
            </a:r>
            <a:endParaRPr lang="en-US" altLang="zh-CN" dirty="0" smtClean="0"/>
          </a:p>
          <a:p>
            <a:r>
              <a:rPr lang="zh-CN" altLang="en-US" dirty="0" smtClean="0"/>
              <a:t>结束语</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工作流资源配置问题的复杂性</a:t>
            </a:r>
            <a:endParaRPr lang="zh-CN" altLang="en-US" dirty="0"/>
          </a:p>
        </p:txBody>
      </p:sp>
      <p:sp>
        <p:nvSpPr>
          <p:cNvPr id="3" name="内容占位符 2"/>
          <p:cNvSpPr>
            <a:spLocks noGrp="1"/>
          </p:cNvSpPr>
          <p:nvPr>
            <p:ph sz="quarter" idx="1"/>
          </p:nvPr>
        </p:nvSpPr>
        <p:spPr/>
        <p:txBody>
          <a:bodyPr>
            <a:normAutofit lnSpcReduction="10000"/>
          </a:bodyPr>
          <a:lstStyle/>
          <a:p>
            <a:r>
              <a:rPr lang="zh-CN" altLang="en-US" dirty="0" smtClean="0"/>
              <a:t>业务流程结构的多样性</a:t>
            </a:r>
            <a:endParaRPr lang="en-US" altLang="zh-CN" dirty="0" smtClean="0"/>
          </a:p>
          <a:p>
            <a:pPr lvl="1"/>
            <a:r>
              <a:rPr lang="en-US" dirty="0" smtClean="0"/>
              <a:t>Aalst</a:t>
            </a:r>
            <a:r>
              <a:rPr lang="zh-CN" altLang="en-US" dirty="0" smtClean="0"/>
              <a:t>等从</a:t>
            </a:r>
            <a:r>
              <a:rPr lang="en-US" dirty="0" smtClean="0"/>
              <a:t>2005</a:t>
            </a:r>
            <a:r>
              <a:rPr lang="zh-CN" altLang="en-US" dirty="0" smtClean="0"/>
              <a:t>年就整理并了四十多种工作流基本结构模式</a:t>
            </a:r>
            <a:endParaRPr lang="en-US" altLang="zh-CN" dirty="0" smtClean="0"/>
          </a:p>
          <a:p>
            <a:pPr lvl="1"/>
            <a:r>
              <a:rPr lang="zh-CN" altLang="en-US" dirty="0" smtClean="0"/>
              <a:t>现实业务中大多数流程可以用顺序、与、或、循环、并行等常用结构表示</a:t>
            </a:r>
            <a:endParaRPr lang="en-US" altLang="zh-CN" dirty="0" smtClean="0"/>
          </a:p>
          <a:p>
            <a:r>
              <a:rPr lang="zh-CN" altLang="en-US" dirty="0" smtClean="0"/>
              <a:t>流程优化资源限制与优化目标的多样性</a:t>
            </a:r>
            <a:endParaRPr lang="en-US" altLang="zh-CN" dirty="0" smtClean="0"/>
          </a:p>
          <a:p>
            <a:pPr lvl="1"/>
            <a:r>
              <a:rPr lang="zh-CN" altLang="en-US" dirty="0" smtClean="0"/>
              <a:t>优化目标：平均排队时间最优，占用资源最少，平均执行成本最低，最大执行时间最短</a:t>
            </a:r>
            <a:endParaRPr lang="en-US" altLang="zh-CN" dirty="0" smtClean="0"/>
          </a:p>
          <a:p>
            <a:pPr lvl="1"/>
            <a:r>
              <a:rPr lang="zh-CN" altLang="en-US" dirty="0" smtClean="0"/>
              <a:t>资源限制：总成本，资源总数，执行时间，排队时间</a:t>
            </a:r>
            <a:endParaRPr lang="en-US" altLang="zh-CN" dirty="0" smtClean="0"/>
          </a:p>
          <a:p>
            <a:r>
              <a:rPr lang="zh-CN" altLang="en-US" dirty="0" smtClean="0"/>
              <a:t>任务到达、执行时间分布的不确定性</a:t>
            </a:r>
            <a:endParaRPr lang="en-US" altLang="zh-CN" dirty="0" smtClean="0"/>
          </a:p>
          <a:p>
            <a:pPr lvl="1"/>
            <a:r>
              <a:rPr lang="zh-CN" altLang="en-US" dirty="0" smtClean="0"/>
              <a:t>易于数学公式描述和处理的分布。例如，泊松分布、均匀分布、指数分布</a:t>
            </a:r>
            <a:endParaRPr lang="en-US" altLang="zh-CN" dirty="0" smtClean="0"/>
          </a:p>
          <a:p>
            <a:pPr lvl="1"/>
            <a:r>
              <a:rPr lang="zh-CN" altLang="en-US" dirty="0" smtClean="0"/>
              <a:t>不易于数学描述和处理的分布。例如，三角分布，突发实例流</a:t>
            </a:r>
            <a:endParaRPr lang="en-US" altLang="zh-CN" dirty="0" smtClean="0"/>
          </a:p>
          <a:p>
            <a:pPr lvl="1"/>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现有的一些方法</a:t>
            </a:r>
            <a:endParaRPr lang="zh-CN" altLang="en-US" dirty="0"/>
          </a:p>
        </p:txBody>
      </p:sp>
      <p:sp>
        <p:nvSpPr>
          <p:cNvPr id="3" name="内容占位符 2"/>
          <p:cNvSpPr>
            <a:spLocks noGrp="1"/>
          </p:cNvSpPr>
          <p:nvPr>
            <p:ph sz="quarter" idx="1"/>
          </p:nvPr>
        </p:nvSpPr>
        <p:spPr/>
        <p:txBody>
          <a:bodyPr>
            <a:normAutofit fontScale="92500" lnSpcReduction="10000"/>
          </a:bodyPr>
          <a:lstStyle/>
          <a:p>
            <a:r>
              <a:rPr lang="zh-CN" altLang="en-US" dirty="0" smtClean="0"/>
              <a:t>基于排队理论的数学方法</a:t>
            </a:r>
            <a:endParaRPr lang="en-US" altLang="zh-CN" dirty="0" smtClean="0"/>
          </a:p>
          <a:p>
            <a:pPr lvl="1"/>
            <a:r>
              <a:rPr lang="zh-CN" altLang="en-US" dirty="0" smtClean="0"/>
              <a:t>结构上化简：顺序、与、或、循环</a:t>
            </a:r>
            <a:endParaRPr lang="en-US" altLang="zh-CN" dirty="0" smtClean="0"/>
          </a:p>
          <a:p>
            <a:pPr lvl="1"/>
            <a:r>
              <a:rPr lang="zh-CN" altLang="en-US" dirty="0" smtClean="0"/>
              <a:t>实例到达分布近似：均匀分布、泊松分布、指数分布</a:t>
            </a:r>
            <a:endParaRPr lang="en-US" altLang="zh-CN" dirty="0" smtClean="0"/>
          </a:p>
          <a:p>
            <a:pPr lvl="1"/>
            <a:r>
              <a:rPr lang="zh-CN" altLang="en-US" dirty="0" smtClean="0"/>
              <a:t>单一约束与目标：资源总量不变下平均执行时间最短、资源总量不变下执行总成本最小</a:t>
            </a:r>
            <a:endParaRPr lang="en-US" altLang="zh-CN" dirty="0" smtClean="0"/>
          </a:p>
          <a:p>
            <a:pPr lvl="1"/>
            <a:r>
              <a:rPr lang="zh-CN" altLang="en-US" dirty="0" smtClean="0"/>
              <a:t>优化方法：主要是线性规划</a:t>
            </a:r>
            <a:endParaRPr lang="en-US" altLang="zh-CN" dirty="0" smtClean="0"/>
          </a:p>
          <a:p>
            <a:r>
              <a:rPr lang="zh-CN" altLang="en-US" dirty="0" smtClean="0"/>
              <a:t>基于进化算法优化方法</a:t>
            </a:r>
            <a:endParaRPr lang="en-US" altLang="zh-CN" dirty="0" smtClean="0"/>
          </a:p>
          <a:p>
            <a:pPr lvl="1"/>
            <a:r>
              <a:rPr lang="zh-CN" altLang="en-US" dirty="0" smtClean="0"/>
              <a:t>引入并行结构。</a:t>
            </a:r>
            <a:endParaRPr lang="en-US" altLang="zh-CN" dirty="0" smtClean="0"/>
          </a:p>
          <a:p>
            <a:pPr lvl="1"/>
            <a:r>
              <a:rPr lang="zh-CN" altLang="en-US" dirty="0" smtClean="0"/>
              <a:t>复合约束条件下单目标优化。例如：资源总量不变</a:t>
            </a:r>
            <a:r>
              <a:rPr lang="en-US" altLang="zh-CN" dirty="0" smtClean="0"/>
              <a:t>+</a:t>
            </a:r>
            <a:r>
              <a:rPr lang="zh-CN" altLang="en-US" dirty="0" smtClean="0"/>
              <a:t>最大执行时间约束下平均执行时间最短</a:t>
            </a:r>
            <a:endParaRPr lang="en-US" altLang="zh-CN" dirty="0" smtClean="0"/>
          </a:p>
          <a:p>
            <a:r>
              <a:rPr lang="zh-CN" altLang="en-US" dirty="0" smtClean="0"/>
              <a:t>基于仿真优化技术方法</a:t>
            </a:r>
            <a:endParaRPr lang="en-US" altLang="zh-CN" dirty="0" smtClean="0"/>
          </a:p>
          <a:p>
            <a:pPr lvl="1"/>
            <a:r>
              <a:rPr lang="zh-CN" altLang="en-US" dirty="0" smtClean="0"/>
              <a:t>更一般的工作流网络</a:t>
            </a:r>
            <a:endParaRPr lang="en-US" altLang="zh-CN" dirty="0" smtClean="0"/>
          </a:p>
          <a:p>
            <a:pPr lvl="1"/>
            <a:r>
              <a:rPr lang="zh-CN" altLang="en-US" dirty="0" smtClean="0"/>
              <a:t>接近真实的任务到达流，如多种分布的组合</a:t>
            </a:r>
            <a:endParaRPr lang="en-US" altLang="zh-CN" dirty="0" smtClean="0"/>
          </a:p>
          <a:p>
            <a:pPr lvl="1"/>
            <a:r>
              <a:rPr lang="zh-CN" altLang="en-US" dirty="0" smtClean="0"/>
              <a:t>复杂的约束条件和多目标</a:t>
            </a:r>
            <a:endParaRPr lang="en-US" altLang="zh-CN" dirty="0" smtClean="0"/>
          </a:p>
          <a:p>
            <a:pPr lvl="1"/>
            <a:r>
              <a:rPr lang="zh-CN" altLang="en-US" dirty="0" smtClean="0"/>
              <a:t>把业务流程看成黑盒的、动态的复杂系统</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不同方法的对比</a:t>
            </a:r>
            <a:endParaRPr lang="zh-CN" altLang="en-US" dirty="0"/>
          </a:p>
        </p:txBody>
      </p:sp>
      <p:graphicFrame>
        <p:nvGraphicFramePr>
          <p:cNvPr id="6" name="内容占位符 5"/>
          <p:cNvGraphicFramePr>
            <a:graphicFrameLocks noGrp="1"/>
          </p:cNvGraphicFramePr>
          <p:nvPr>
            <p:ph sz="quarter" idx="1"/>
          </p:nvPr>
        </p:nvGraphicFramePr>
        <p:xfrm>
          <a:off x="457200" y="1600200"/>
          <a:ext cx="7467600" cy="4145280"/>
        </p:xfrm>
        <a:graphic>
          <a:graphicData uri="http://schemas.openxmlformats.org/drawingml/2006/table">
            <a:tbl>
              <a:tblPr firstRow="1" bandRow="1">
                <a:tableStyleId>{5C22544A-7EE6-4342-B048-85BDC9FD1C3A}</a:tableStyleId>
              </a:tblPr>
              <a:tblGrid>
                <a:gridCol w="1471594"/>
                <a:gridCol w="2000264"/>
                <a:gridCol w="2000264"/>
                <a:gridCol w="1995478"/>
              </a:tblGrid>
              <a:tr h="370840">
                <a:tc>
                  <a:txBody>
                    <a:bodyPr/>
                    <a:lstStyle/>
                    <a:p>
                      <a:endParaRPr lang="zh-CN" altLang="en-US" dirty="0"/>
                    </a:p>
                  </a:txBody>
                  <a:tcPr/>
                </a:tc>
                <a:tc>
                  <a:txBody>
                    <a:bodyPr/>
                    <a:lstStyle/>
                    <a:p>
                      <a:r>
                        <a:rPr lang="zh-CN" altLang="en-US" dirty="0" smtClean="0"/>
                        <a:t>排队理论</a:t>
                      </a:r>
                      <a:endParaRPr lang="zh-CN" altLang="en-US" dirty="0"/>
                    </a:p>
                  </a:txBody>
                  <a:tcPr/>
                </a:tc>
                <a:tc>
                  <a:txBody>
                    <a:bodyPr/>
                    <a:lstStyle/>
                    <a:p>
                      <a:r>
                        <a:rPr lang="zh-CN" altLang="en-US" dirty="0" smtClean="0"/>
                        <a:t>进化算法</a:t>
                      </a:r>
                      <a:endParaRPr lang="zh-CN" altLang="en-US" dirty="0"/>
                    </a:p>
                  </a:txBody>
                  <a:tcPr/>
                </a:tc>
                <a:tc>
                  <a:txBody>
                    <a:bodyPr/>
                    <a:lstStyle/>
                    <a:p>
                      <a:r>
                        <a:rPr lang="zh-CN" altLang="en-US" dirty="0" smtClean="0"/>
                        <a:t>仿真优化</a:t>
                      </a:r>
                      <a:endParaRPr lang="zh-CN" altLang="en-US" dirty="0"/>
                    </a:p>
                  </a:txBody>
                  <a:tcPr/>
                </a:tc>
              </a:tr>
              <a:tr h="370840">
                <a:tc>
                  <a:txBody>
                    <a:bodyPr/>
                    <a:lstStyle/>
                    <a:p>
                      <a:r>
                        <a:rPr lang="zh-CN" altLang="en-US" dirty="0" smtClean="0"/>
                        <a:t>结构上</a:t>
                      </a:r>
                      <a:endParaRPr lang="zh-CN" altLang="en-US" dirty="0"/>
                    </a:p>
                  </a:txBody>
                  <a:tcPr/>
                </a:tc>
                <a:tc>
                  <a:txBody>
                    <a:bodyPr/>
                    <a:lstStyle/>
                    <a:p>
                      <a:r>
                        <a:rPr lang="zh-CN" altLang="en-US" dirty="0" smtClean="0"/>
                        <a:t>顺序，</a:t>
                      </a:r>
                      <a:r>
                        <a:rPr kumimoji="0" lang="zh-CN" altLang="en-US" sz="1800" kern="1200" dirty="0" smtClean="0">
                          <a:solidFill>
                            <a:schemeClr val="dk1"/>
                          </a:solidFill>
                          <a:latin typeface="+mn-lt"/>
                          <a:ea typeface="+mn-ea"/>
                          <a:cs typeface="+mn-cs"/>
                        </a:rPr>
                        <a:t>与、或</a:t>
                      </a:r>
                      <a:r>
                        <a:rPr lang="zh-CN" altLang="en-US" dirty="0" smtClean="0"/>
                        <a:t>，循环</a:t>
                      </a:r>
                      <a:endParaRPr lang="zh-CN" altLang="en-US" dirty="0"/>
                    </a:p>
                  </a:txBody>
                  <a:tcPr/>
                </a:tc>
                <a:tc>
                  <a:txBody>
                    <a:bodyPr/>
                    <a:lstStyle/>
                    <a:p>
                      <a:r>
                        <a:rPr lang="en-US" altLang="zh-CN" dirty="0" smtClean="0"/>
                        <a:t>+</a:t>
                      </a:r>
                      <a:r>
                        <a:rPr lang="zh-CN" altLang="en-US" dirty="0" smtClean="0"/>
                        <a:t>并行</a:t>
                      </a:r>
                      <a:endParaRPr lang="zh-CN" altLang="en-US" dirty="0"/>
                    </a:p>
                  </a:txBody>
                  <a:tcPr/>
                </a:tc>
                <a:tc>
                  <a:txBody>
                    <a:bodyPr/>
                    <a:lstStyle/>
                    <a:p>
                      <a:r>
                        <a:rPr lang="zh-CN" altLang="en-US" dirty="0" smtClean="0"/>
                        <a:t>一般</a:t>
                      </a:r>
                      <a:endParaRPr lang="zh-CN" altLang="en-US" dirty="0"/>
                    </a:p>
                  </a:txBody>
                  <a:tcPr/>
                </a:tc>
              </a:tr>
              <a:tr h="370840">
                <a:tc>
                  <a:txBody>
                    <a:bodyPr/>
                    <a:lstStyle/>
                    <a:p>
                      <a:r>
                        <a:rPr lang="zh-CN" altLang="en-US" dirty="0" smtClean="0"/>
                        <a:t>任务输入</a:t>
                      </a:r>
                      <a:endParaRPr lang="zh-CN" altLang="en-US" dirty="0"/>
                    </a:p>
                  </a:txBody>
                  <a:tcPr/>
                </a:tc>
                <a:tc>
                  <a:txBody>
                    <a:bodyPr/>
                    <a:lstStyle/>
                    <a:p>
                      <a:r>
                        <a:rPr lang="zh-CN" altLang="en-US" dirty="0" smtClean="0"/>
                        <a:t>均匀、泊松、指数分布</a:t>
                      </a:r>
                      <a:endParaRPr lang="zh-CN" altLang="en-US" dirty="0"/>
                    </a:p>
                  </a:txBody>
                  <a:tcPr/>
                </a:tc>
                <a:tc>
                  <a:txBody>
                    <a:bodyPr/>
                    <a:lstStyle/>
                    <a:p>
                      <a:r>
                        <a:rPr lang="zh-CN" altLang="en-US" dirty="0" smtClean="0"/>
                        <a:t>无特别要求</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无特别要求</a:t>
                      </a:r>
                    </a:p>
                    <a:p>
                      <a:endParaRPr lang="zh-CN" altLang="en-US" dirty="0"/>
                    </a:p>
                  </a:txBody>
                  <a:tcPr/>
                </a:tc>
              </a:tr>
              <a:tr h="370840">
                <a:tc>
                  <a:txBody>
                    <a:bodyPr/>
                    <a:lstStyle/>
                    <a:p>
                      <a:r>
                        <a:rPr lang="zh-CN" altLang="en-US" dirty="0" smtClean="0"/>
                        <a:t>约束条件</a:t>
                      </a:r>
                      <a:endParaRPr lang="zh-CN" altLang="en-US" dirty="0"/>
                    </a:p>
                  </a:txBody>
                  <a:tcPr/>
                </a:tc>
                <a:tc>
                  <a:txBody>
                    <a:bodyPr/>
                    <a:lstStyle/>
                    <a:p>
                      <a:r>
                        <a:rPr lang="zh-CN" altLang="en-US" dirty="0" smtClean="0"/>
                        <a:t>单一</a:t>
                      </a:r>
                      <a:endParaRPr lang="zh-CN" altLang="en-US" dirty="0"/>
                    </a:p>
                  </a:txBody>
                  <a:tcPr/>
                </a:tc>
                <a:tc>
                  <a:txBody>
                    <a:bodyPr/>
                    <a:lstStyle/>
                    <a:p>
                      <a:r>
                        <a:rPr lang="zh-CN" altLang="en-US" dirty="0" smtClean="0"/>
                        <a:t>多</a:t>
                      </a:r>
                      <a:endParaRPr lang="zh-CN" altLang="en-US" dirty="0"/>
                    </a:p>
                  </a:txBody>
                  <a:tcPr/>
                </a:tc>
                <a:tc>
                  <a:txBody>
                    <a:bodyPr/>
                    <a:lstStyle/>
                    <a:p>
                      <a:r>
                        <a:rPr lang="zh-CN" altLang="en-US" dirty="0" smtClean="0"/>
                        <a:t>多</a:t>
                      </a:r>
                      <a:endParaRPr lang="zh-CN" altLang="en-US" dirty="0"/>
                    </a:p>
                  </a:txBody>
                  <a:tcPr/>
                </a:tc>
              </a:tr>
              <a:tr h="370840">
                <a:tc>
                  <a:txBody>
                    <a:bodyPr/>
                    <a:lstStyle/>
                    <a:p>
                      <a:r>
                        <a:rPr lang="zh-CN" altLang="en-US" dirty="0" smtClean="0"/>
                        <a:t>优化目标</a:t>
                      </a:r>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单一</a:t>
                      </a:r>
                    </a:p>
                  </a:txBody>
                  <a:tcPr/>
                </a:tc>
                <a:tc>
                  <a:txBody>
                    <a:bodyPr/>
                    <a:lstStyle/>
                    <a:p>
                      <a:r>
                        <a:rPr lang="zh-CN" altLang="en-US" dirty="0" smtClean="0"/>
                        <a:t>单一</a:t>
                      </a:r>
                      <a:endParaRPr lang="zh-CN" altLang="en-US" dirty="0"/>
                    </a:p>
                  </a:txBody>
                  <a:tcPr/>
                </a:tc>
                <a:tc>
                  <a:txBody>
                    <a:bodyPr/>
                    <a:lstStyle/>
                    <a:p>
                      <a:r>
                        <a:rPr lang="zh-CN" altLang="en-US" dirty="0" smtClean="0"/>
                        <a:t>多</a:t>
                      </a:r>
                      <a:endParaRPr lang="zh-CN" altLang="en-US" dirty="0"/>
                    </a:p>
                  </a:txBody>
                  <a:tcPr/>
                </a:tc>
              </a:tr>
              <a:tr h="370840">
                <a:tc>
                  <a:txBody>
                    <a:bodyPr/>
                    <a:lstStyle/>
                    <a:p>
                      <a:r>
                        <a:rPr lang="zh-CN" altLang="en-US" dirty="0" smtClean="0"/>
                        <a:t>分析与建模</a:t>
                      </a:r>
                      <a:endParaRPr lang="zh-CN" altLang="en-US" dirty="0"/>
                    </a:p>
                  </a:txBody>
                  <a:tcPr/>
                </a:tc>
                <a:tc>
                  <a:txBody>
                    <a:bodyPr/>
                    <a:lstStyle/>
                    <a:p>
                      <a:r>
                        <a:rPr lang="zh-CN" altLang="en-US" dirty="0" smtClean="0"/>
                        <a:t>白盒</a:t>
                      </a:r>
                      <a:endParaRPr lang="zh-CN" altLang="en-US" dirty="0"/>
                    </a:p>
                  </a:txBody>
                  <a:tcPr/>
                </a:tc>
                <a:tc>
                  <a:txBody>
                    <a:bodyPr/>
                    <a:lstStyle/>
                    <a:p>
                      <a:r>
                        <a:rPr lang="zh-CN" altLang="en-US" dirty="0" smtClean="0"/>
                        <a:t>白盒</a:t>
                      </a:r>
                      <a:endParaRPr lang="zh-CN" altLang="en-US" dirty="0"/>
                    </a:p>
                  </a:txBody>
                  <a:tcPr/>
                </a:tc>
                <a:tc>
                  <a:txBody>
                    <a:bodyPr/>
                    <a:lstStyle/>
                    <a:p>
                      <a:r>
                        <a:rPr lang="zh-CN" altLang="en-US" dirty="0" smtClean="0"/>
                        <a:t>黑盒</a:t>
                      </a:r>
                      <a:endParaRPr lang="zh-CN" altLang="en-US" dirty="0"/>
                    </a:p>
                  </a:txBody>
                  <a:tcPr/>
                </a:tc>
              </a:tr>
              <a:tr h="370840">
                <a:tc>
                  <a:txBody>
                    <a:bodyPr/>
                    <a:lstStyle/>
                    <a:p>
                      <a:r>
                        <a:rPr lang="zh-CN" altLang="en-US" dirty="0" smtClean="0"/>
                        <a:t>求解效率</a:t>
                      </a:r>
                      <a:endParaRPr lang="zh-CN" altLang="en-US" dirty="0"/>
                    </a:p>
                  </a:txBody>
                  <a:tcPr/>
                </a:tc>
                <a:tc>
                  <a:txBody>
                    <a:bodyPr/>
                    <a:lstStyle/>
                    <a:p>
                      <a:r>
                        <a:rPr lang="zh-CN" altLang="en-US" dirty="0" smtClean="0"/>
                        <a:t>高</a:t>
                      </a:r>
                      <a:endParaRPr lang="zh-CN" altLang="en-US" dirty="0"/>
                    </a:p>
                  </a:txBody>
                  <a:tcPr/>
                </a:tc>
                <a:tc>
                  <a:txBody>
                    <a:bodyPr/>
                    <a:lstStyle/>
                    <a:p>
                      <a:r>
                        <a:rPr lang="zh-CN" altLang="en-US" dirty="0" smtClean="0"/>
                        <a:t>一般</a:t>
                      </a:r>
                      <a:endParaRPr lang="zh-CN" altLang="en-US" dirty="0"/>
                    </a:p>
                  </a:txBody>
                  <a:tcPr/>
                </a:tc>
                <a:tc>
                  <a:txBody>
                    <a:bodyPr/>
                    <a:lstStyle/>
                    <a:p>
                      <a:r>
                        <a:rPr lang="zh-CN" altLang="en-US" dirty="0" smtClean="0"/>
                        <a:t>一般</a:t>
                      </a:r>
                      <a:endParaRPr lang="zh-CN" altLang="en-US" dirty="0"/>
                    </a:p>
                  </a:txBody>
                  <a:tcPr/>
                </a:tc>
              </a:tr>
              <a:tr h="370840">
                <a:tc>
                  <a:txBody>
                    <a:bodyPr/>
                    <a:lstStyle/>
                    <a:p>
                      <a:r>
                        <a:rPr lang="zh-CN" altLang="en-US" dirty="0" smtClean="0"/>
                        <a:t>求解质量</a:t>
                      </a:r>
                      <a:endParaRPr lang="zh-CN" altLang="en-US" dirty="0"/>
                    </a:p>
                  </a:txBody>
                  <a:tcPr/>
                </a:tc>
                <a:tc>
                  <a:txBody>
                    <a:bodyPr/>
                    <a:lstStyle/>
                    <a:p>
                      <a:r>
                        <a:rPr lang="zh-CN" altLang="en-US" dirty="0" smtClean="0"/>
                        <a:t>精确</a:t>
                      </a:r>
                      <a:endParaRPr lang="zh-CN" altLang="en-US" dirty="0"/>
                    </a:p>
                  </a:txBody>
                  <a:tcPr/>
                </a:tc>
                <a:tc>
                  <a:txBody>
                    <a:bodyPr/>
                    <a:lstStyle/>
                    <a:p>
                      <a:r>
                        <a:rPr lang="zh-CN" altLang="en-US" dirty="0" smtClean="0"/>
                        <a:t>较差，可能是局部最优解</a:t>
                      </a:r>
                      <a:endParaRPr lang="zh-CN" altLang="en-US" dirty="0"/>
                    </a:p>
                  </a:txBody>
                  <a:tcPr/>
                </a:tc>
                <a:tc>
                  <a:txBody>
                    <a:bodyPr/>
                    <a:lstStyle/>
                    <a:p>
                      <a:r>
                        <a:rPr lang="zh-CN" altLang="en-US" dirty="0" smtClean="0"/>
                        <a:t>较差，可能是局部最优解</a:t>
                      </a:r>
                      <a:endParaRPr lang="zh-CN" altLang="en-US" dirty="0"/>
                    </a:p>
                  </a:txBody>
                  <a:tcPr/>
                </a:tc>
              </a:tr>
              <a:tr h="370840">
                <a:tc>
                  <a:txBody>
                    <a:bodyPr/>
                    <a:lstStyle/>
                    <a:p>
                      <a:r>
                        <a:rPr lang="zh-CN" altLang="en-US" dirty="0" smtClean="0"/>
                        <a:t>参数率定</a:t>
                      </a:r>
                      <a:endParaRPr lang="zh-CN" altLang="en-US" dirty="0"/>
                    </a:p>
                  </a:txBody>
                  <a:tcPr/>
                </a:tc>
                <a:tc>
                  <a:txBody>
                    <a:bodyPr/>
                    <a:lstStyle/>
                    <a:p>
                      <a:r>
                        <a:rPr lang="zh-CN" altLang="en-US" dirty="0" smtClean="0"/>
                        <a:t>难</a:t>
                      </a:r>
                      <a:endParaRPr lang="zh-CN" altLang="en-US" dirty="0"/>
                    </a:p>
                  </a:txBody>
                  <a:tcPr/>
                </a:tc>
                <a:tc>
                  <a:txBody>
                    <a:bodyPr/>
                    <a:lstStyle/>
                    <a:p>
                      <a:r>
                        <a:rPr lang="zh-CN" altLang="en-US" dirty="0" smtClean="0"/>
                        <a:t>较少</a:t>
                      </a:r>
                      <a:endParaRPr lang="zh-CN" altLang="en-US" dirty="0"/>
                    </a:p>
                  </a:txBody>
                  <a:tcPr/>
                </a:tc>
                <a:tc>
                  <a:txBody>
                    <a:bodyPr/>
                    <a:lstStyle/>
                    <a:p>
                      <a:r>
                        <a:rPr lang="zh-CN" altLang="en-US" dirty="0" smtClean="0"/>
                        <a:t>很少</a:t>
                      </a:r>
                      <a:endParaRPr lang="zh-CN" altLang="en-US"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我们的工作</a:t>
            </a:r>
            <a:endParaRPr lang="zh-CN" altLang="en-US" dirty="0"/>
          </a:p>
        </p:txBody>
      </p:sp>
      <p:sp>
        <p:nvSpPr>
          <p:cNvPr id="3" name="内容占位符 2"/>
          <p:cNvSpPr>
            <a:spLocks noGrp="1"/>
          </p:cNvSpPr>
          <p:nvPr>
            <p:ph sz="quarter" idx="1"/>
          </p:nvPr>
        </p:nvSpPr>
        <p:spPr/>
        <p:txBody>
          <a:bodyPr/>
          <a:lstStyle/>
          <a:p>
            <a:r>
              <a:rPr lang="zh-CN" altLang="en-US" dirty="0" smtClean="0"/>
              <a:t>运用仿真优化方法研究工作流的资源配置问题</a:t>
            </a:r>
            <a:endParaRPr lang="en-US" altLang="zh-CN" dirty="0" smtClean="0"/>
          </a:p>
          <a:p>
            <a:pPr lvl="1"/>
            <a:r>
              <a:rPr lang="zh-CN" altLang="en-US" dirty="0" smtClean="0"/>
              <a:t>问题求解的一般框架</a:t>
            </a:r>
            <a:endParaRPr lang="en-US" altLang="zh-CN" dirty="0" smtClean="0"/>
          </a:p>
          <a:p>
            <a:pPr lvl="1"/>
            <a:r>
              <a:rPr lang="zh-CN" altLang="en-US" dirty="0" smtClean="0"/>
              <a:t>对复杂业务流程的支持能力。主要考虑结构多样性和任务输入分布的复杂性</a:t>
            </a:r>
            <a:endParaRPr lang="en-US" altLang="zh-CN" dirty="0" smtClean="0"/>
          </a:p>
          <a:p>
            <a:r>
              <a:rPr lang="zh-CN" altLang="en-US" dirty="0" smtClean="0"/>
              <a:t>定义成本约束、平均响应时间最短条件下的资源配置问题</a:t>
            </a:r>
            <a:endParaRPr lang="en-US" altLang="zh-CN" dirty="0" smtClean="0"/>
          </a:p>
          <a:p>
            <a:r>
              <a:rPr lang="zh-CN" altLang="en-US" dirty="0" smtClean="0"/>
              <a:t>研究特定问题解空间的特征，提出适用于禁忌搜索算法的启发规则，并实验验证了这些规则的作用与有效性。</a:t>
            </a:r>
            <a:endParaRPr lang="en-US" altLang="zh-CN" dirty="0" smtClean="0"/>
          </a:p>
          <a:p>
            <a:pPr lvl="1"/>
            <a:r>
              <a:rPr lang="zh-CN" altLang="en-US" dirty="0" smtClean="0"/>
              <a:t>禁忌搜索算法的初始解，短、中、长期启发规则</a:t>
            </a:r>
            <a:endParaRPr lang="en-US" altLang="zh-CN" dirty="0" smtClean="0"/>
          </a:p>
          <a:p>
            <a:pPr lvl="1"/>
            <a:r>
              <a:rPr lang="zh-CN" altLang="en-US" dirty="0" smtClean="0"/>
              <a:t>分别验证不同规则的作用与有效性</a:t>
            </a:r>
            <a:endParaRPr lang="en-US" altLang="zh-CN" dirty="0" smtClean="0"/>
          </a:p>
          <a:p>
            <a:pPr lvl="1"/>
            <a:r>
              <a:rPr lang="zh-CN" altLang="en-US" dirty="0" smtClean="0"/>
              <a:t>分析了求解效率、解质量</a:t>
            </a:r>
            <a:endParaRPr lang="en-US" altLang="zh-CN" dirty="0" smtClean="0"/>
          </a:p>
          <a:p>
            <a:pPr lvl="1"/>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问题的定义</a:t>
            </a:r>
            <a:endParaRPr lang="zh-CN" altLang="en-US" dirty="0"/>
          </a:p>
        </p:txBody>
      </p:sp>
      <p:sp>
        <p:nvSpPr>
          <p:cNvPr id="3" name="内容占位符 2"/>
          <p:cNvSpPr>
            <a:spLocks noGrp="1"/>
          </p:cNvSpPr>
          <p:nvPr>
            <p:ph sz="quarter" idx="1"/>
          </p:nvPr>
        </p:nvSpPr>
        <p:spPr/>
        <p:txBody>
          <a:bodyPr/>
          <a:lstStyle/>
          <a:p>
            <a:r>
              <a:rPr lang="zh-CN" altLang="en-US" dirty="0" smtClean="0"/>
              <a:t>问题描述：</a:t>
            </a:r>
            <a:endParaRPr lang="en-US" altLang="zh-CN" dirty="0" smtClean="0"/>
          </a:p>
          <a:p>
            <a:pPr lvl="1"/>
            <a:r>
              <a:rPr lang="zh-CN" altLang="en-US" dirty="0" smtClean="0"/>
              <a:t>业务流程</a:t>
            </a:r>
            <a:r>
              <a:rPr lang="en-US" dirty="0" smtClean="0"/>
              <a:t>P</a:t>
            </a:r>
            <a:r>
              <a:rPr lang="zh-CN" altLang="en-US" dirty="0" smtClean="0"/>
              <a:t>，包含循序、分支、循环和并行结构。</a:t>
            </a:r>
            <a:endParaRPr lang="en-US" altLang="zh-CN" dirty="0" smtClean="0"/>
          </a:p>
          <a:p>
            <a:pPr lvl="1"/>
            <a:r>
              <a:rPr lang="en-US" dirty="0" smtClean="0"/>
              <a:t>n</a:t>
            </a:r>
            <a:r>
              <a:rPr lang="zh-CN" altLang="en-US" dirty="0" smtClean="0"/>
              <a:t>个任务节点组成，令为</a:t>
            </a:r>
            <a:r>
              <a:rPr lang="en-US" i="1" dirty="0" smtClean="0"/>
              <a:t>t</a:t>
            </a:r>
            <a:r>
              <a:rPr lang="en-US" i="1" baseline="-25000" dirty="0" smtClean="0"/>
              <a:t>1</a:t>
            </a:r>
            <a:r>
              <a:rPr lang="zh-CN" altLang="en-US" i="1" dirty="0" smtClean="0"/>
              <a:t>，</a:t>
            </a:r>
            <a:r>
              <a:rPr lang="en-US" i="1" dirty="0" smtClean="0"/>
              <a:t>t</a:t>
            </a:r>
            <a:r>
              <a:rPr lang="en-US" i="1" baseline="-25000" dirty="0" smtClean="0"/>
              <a:t>2</a:t>
            </a:r>
            <a:r>
              <a:rPr lang="zh-CN" altLang="en-US" i="1" dirty="0" smtClean="0"/>
              <a:t>，</a:t>
            </a:r>
            <a:r>
              <a:rPr lang="en-US" i="1" dirty="0" smtClean="0"/>
              <a:t>…</a:t>
            </a:r>
            <a:r>
              <a:rPr lang="zh-CN" altLang="en-US" i="1" dirty="0" smtClean="0"/>
              <a:t>，</a:t>
            </a:r>
            <a:r>
              <a:rPr lang="en-US" i="1" dirty="0" err="1" smtClean="0"/>
              <a:t>t</a:t>
            </a:r>
            <a:r>
              <a:rPr lang="en-US" i="1" baseline="-25000" dirty="0" err="1" smtClean="0"/>
              <a:t>n</a:t>
            </a:r>
            <a:r>
              <a:rPr lang="zh-CN" altLang="en-US" dirty="0" smtClean="0"/>
              <a:t>。</a:t>
            </a:r>
            <a:endParaRPr lang="en-US" altLang="zh-CN" dirty="0" smtClean="0"/>
          </a:p>
          <a:p>
            <a:pPr lvl="1"/>
            <a:r>
              <a:rPr lang="zh-CN" altLang="en-US" dirty="0" smtClean="0"/>
              <a:t>每个任务</a:t>
            </a:r>
            <a:r>
              <a:rPr lang="en-US" i="1" dirty="0" err="1" smtClean="0"/>
              <a:t>t</a:t>
            </a:r>
            <a:r>
              <a:rPr lang="en-US" i="1" baseline="-25000" dirty="0" err="1" smtClean="0"/>
              <a:t>i</a:t>
            </a:r>
            <a:r>
              <a:rPr lang="zh-CN" altLang="en-US" dirty="0" smtClean="0"/>
              <a:t>都对应一个可以执行它的角色</a:t>
            </a:r>
            <a:r>
              <a:rPr lang="en-US" i="1" dirty="0" err="1" smtClean="0"/>
              <a:t>r</a:t>
            </a:r>
            <a:r>
              <a:rPr lang="en-US" i="1" baseline="-25000" dirty="0" err="1" smtClean="0"/>
              <a:t>i</a:t>
            </a:r>
            <a:r>
              <a:rPr lang="zh-CN" altLang="en-US" dirty="0" smtClean="0"/>
              <a:t>，</a:t>
            </a:r>
            <a:r>
              <a:rPr lang="en-US" i="1" dirty="0" err="1" smtClean="0"/>
              <a:t>r</a:t>
            </a:r>
            <a:r>
              <a:rPr lang="en-US" i="1" baseline="-25000" dirty="0" err="1" smtClean="0"/>
              <a:t>i</a:t>
            </a:r>
            <a:r>
              <a:rPr lang="zh-CN" altLang="en-US" dirty="0" smtClean="0"/>
              <a:t>的单个资源的成本为</a:t>
            </a:r>
            <a:r>
              <a:rPr lang="en-US" i="1" dirty="0" err="1" smtClean="0"/>
              <a:t>c</a:t>
            </a:r>
            <a:r>
              <a:rPr lang="en-US" i="1" baseline="-25000" dirty="0" err="1" smtClean="0"/>
              <a:t>i</a:t>
            </a:r>
            <a:r>
              <a:rPr lang="zh-CN" altLang="en-US" dirty="0" smtClean="0"/>
              <a:t>。</a:t>
            </a:r>
            <a:endParaRPr lang="en-US" altLang="zh-CN" dirty="0" smtClean="0"/>
          </a:p>
          <a:p>
            <a:pPr lvl="1"/>
            <a:r>
              <a:rPr lang="zh-CN" altLang="en-US" dirty="0" smtClean="0"/>
              <a:t>约束与目标：计算每个任务</a:t>
            </a:r>
            <a:r>
              <a:rPr lang="en-US" i="1" dirty="0" err="1" smtClean="0"/>
              <a:t>t</a:t>
            </a:r>
            <a:r>
              <a:rPr lang="en-US" i="1" baseline="-25000" dirty="0" err="1" smtClean="0"/>
              <a:t>i</a:t>
            </a:r>
            <a:r>
              <a:rPr lang="zh-CN" altLang="en-US" dirty="0" smtClean="0"/>
              <a:t>需要配置的资源数目</a:t>
            </a:r>
            <a:r>
              <a:rPr lang="en-US" i="1" dirty="0" smtClean="0"/>
              <a:t>x</a:t>
            </a:r>
            <a:r>
              <a:rPr lang="en-US" i="1" baseline="-25000" dirty="0" smtClean="0"/>
              <a:t>i</a:t>
            </a:r>
            <a:r>
              <a:rPr lang="zh-CN" altLang="en-US" dirty="0" smtClean="0"/>
              <a:t>，且总成本不超过一个上限</a:t>
            </a:r>
            <a:r>
              <a:rPr lang="en-US" dirty="0" smtClean="0"/>
              <a:t>C</a:t>
            </a:r>
            <a:r>
              <a:rPr lang="zh-CN" altLang="en-US" dirty="0" smtClean="0"/>
              <a:t>，业务流程案例的平均执行时间最短。</a:t>
            </a:r>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r>
              <a:rPr lang="zh-CN" altLang="en-US" dirty="0" smtClean="0"/>
              <a:t>（</a:t>
            </a:r>
            <a:r>
              <a:rPr lang="en-US" i="1" dirty="0" smtClean="0"/>
              <a:t>x</a:t>
            </a:r>
            <a:r>
              <a:rPr lang="en-US" i="1" baseline="-25000" dirty="0" smtClean="0"/>
              <a:t>1</a:t>
            </a:r>
            <a:r>
              <a:rPr lang="en-US" dirty="0" smtClean="0"/>
              <a:t>, </a:t>
            </a:r>
            <a:r>
              <a:rPr lang="en-US" i="1" dirty="0" smtClean="0"/>
              <a:t>x</a:t>
            </a:r>
            <a:r>
              <a:rPr lang="en-US" i="1" baseline="-25000" dirty="0" smtClean="0"/>
              <a:t>2</a:t>
            </a:r>
            <a:r>
              <a:rPr lang="en-US" dirty="0" smtClean="0"/>
              <a:t>, …, </a:t>
            </a:r>
            <a:r>
              <a:rPr lang="en-US" i="1" dirty="0" err="1" smtClean="0"/>
              <a:t>x</a:t>
            </a:r>
            <a:r>
              <a:rPr lang="en-US" i="1" baseline="-25000" dirty="0" err="1" smtClean="0"/>
              <a:t>n</a:t>
            </a:r>
            <a:r>
              <a:rPr lang="zh-CN" altLang="en-US" dirty="0" smtClean="0"/>
              <a:t>）即是该流程的配置向量</a:t>
            </a:r>
            <a:r>
              <a:rPr lang="en-US" b="1" i="1" dirty="0" smtClean="0"/>
              <a:t>x</a:t>
            </a:r>
            <a:r>
              <a:rPr lang="zh-CN" altLang="en-US" dirty="0" smtClean="0"/>
              <a:t>。</a:t>
            </a:r>
          </a:p>
          <a:p>
            <a:pPr lvl="1"/>
            <a:endParaRPr lang="zh-CN" alt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25" name="Object 1"/>
          <p:cNvGraphicFramePr>
            <a:graphicFrameLocks noChangeAspect="1"/>
          </p:cNvGraphicFramePr>
          <p:nvPr/>
        </p:nvGraphicFramePr>
        <p:xfrm>
          <a:off x="1500166" y="4786322"/>
          <a:ext cx="5576864" cy="1214446"/>
        </p:xfrm>
        <a:graphic>
          <a:graphicData uri="http://schemas.openxmlformats.org/presentationml/2006/ole">
            <p:oleObj spid="_x0000_s1025" r:id="rId3" imgW="3327400" imgH="723900" progId="">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配置问题仿真优化求解框架</a:t>
            </a:r>
            <a:endParaRPr lang="zh-CN" altLang="en-US" dirty="0"/>
          </a:p>
        </p:txBody>
      </p:sp>
      <p:pic>
        <p:nvPicPr>
          <p:cNvPr id="23554" name="Picture 2"/>
          <p:cNvPicPr>
            <a:picLocks noGrp="1" noChangeAspect="1" noChangeArrowheads="1"/>
          </p:cNvPicPr>
          <p:nvPr>
            <p:ph sz="quarter" idx="1"/>
          </p:nvPr>
        </p:nvPicPr>
        <p:blipFill>
          <a:blip r:embed="rId2"/>
          <a:srcRect/>
          <a:stretch>
            <a:fillRect/>
          </a:stretch>
        </p:blipFill>
        <p:spPr bwMode="auto">
          <a:xfrm>
            <a:off x="2214546" y="1714488"/>
            <a:ext cx="3429024" cy="46918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360</TotalTime>
  <Words>1617</Words>
  <PresentationFormat>全屏显示(4:3)</PresentationFormat>
  <Paragraphs>185</Paragraphs>
  <Slides>23</Slides>
  <Notes>3</Notes>
  <HiddenSlides>0</HiddenSlides>
  <MMClips>0</MMClips>
  <ScaleCrop>false</ScaleCrop>
  <HeadingPairs>
    <vt:vector size="6" baseType="variant">
      <vt:variant>
        <vt:lpstr>主题</vt:lpstr>
      </vt:variant>
      <vt:variant>
        <vt:i4>1</vt:i4>
      </vt:variant>
      <vt:variant>
        <vt:lpstr>嵌入 OLE 服务器</vt:lpstr>
      </vt:variant>
      <vt:variant>
        <vt:i4>0</vt:i4>
      </vt:variant>
      <vt:variant>
        <vt:lpstr>幻灯片标题</vt:lpstr>
      </vt:variant>
      <vt:variant>
        <vt:i4>23</vt:i4>
      </vt:variant>
    </vt:vector>
  </HeadingPairs>
  <TitlesOfParts>
    <vt:vector size="24" baseType="lpstr">
      <vt:lpstr>凸显</vt:lpstr>
      <vt:lpstr>工作流资源配置禁忌搜索算法优化  </vt:lpstr>
      <vt:lpstr>我们的团队研究</vt:lpstr>
      <vt:lpstr>大纲</vt:lpstr>
      <vt:lpstr>工作流资源配置问题的复杂性</vt:lpstr>
      <vt:lpstr>现有的一些方法</vt:lpstr>
      <vt:lpstr>不同方法的对比</vt:lpstr>
      <vt:lpstr>我们的工作</vt:lpstr>
      <vt:lpstr>问题的定义</vt:lpstr>
      <vt:lpstr>配置问题仿真优化求解框架</vt:lpstr>
      <vt:lpstr>解空间的特征</vt:lpstr>
      <vt:lpstr>解空间的特征</vt:lpstr>
      <vt:lpstr>基本禁忌搜索算法与要素</vt:lpstr>
      <vt:lpstr>初始解的产生</vt:lpstr>
      <vt:lpstr>配置向量的邻域与采样</vt:lpstr>
      <vt:lpstr>短期记忆</vt:lpstr>
      <vt:lpstr>中期记忆</vt:lpstr>
      <vt:lpstr>长期记忆</vt:lpstr>
      <vt:lpstr>实验数据</vt:lpstr>
      <vt:lpstr> 实验A 与标准禁忌算法和爬山算法比较</vt:lpstr>
      <vt:lpstr>实验B 不同规则在禁忌算法中作用分析</vt:lpstr>
      <vt:lpstr>实验B 不同规则在禁忌算法中作用分析</vt:lpstr>
      <vt:lpstr>结束语</vt:lpstr>
      <vt:lpstr>幻灯片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工作流资源配置禁忌搜索算法优化  </dc:title>
  <dc:creator>moore</dc:creator>
  <cp:lastModifiedBy>moore</cp:lastModifiedBy>
  <cp:revision>47</cp:revision>
  <dcterms:created xsi:type="dcterms:W3CDTF">2011-08-25T00:17:18Z</dcterms:created>
  <dcterms:modified xsi:type="dcterms:W3CDTF">2011-08-26T03:13:04Z</dcterms:modified>
</cp:coreProperties>
</file>