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1" r:id="rId2"/>
    <p:sldId id="272" r:id="rId3"/>
    <p:sldId id="274" r:id="rId4"/>
    <p:sldId id="257" r:id="rId5"/>
    <p:sldId id="268" r:id="rId6"/>
    <p:sldId id="269" r:id="rId7"/>
    <p:sldId id="270" r:id="rId8"/>
    <p:sldId id="267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826" autoAdjust="0"/>
    <p:restoredTop sz="94660"/>
  </p:normalViewPr>
  <p:slideViewPr>
    <p:cSldViewPr>
      <p:cViewPr>
        <p:scale>
          <a:sx n="60" d="100"/>
          <a:sy n="60" d="100"/>
        </p:scale>
        <p:origin x="-677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3125E-E795-4F09-9883-26FE175A0C21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1AAA0-E0E6-4D54-B933-32C9E9AEC10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51AAA0-E0E6-4D54-B933-32C9E9AEC10D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3316297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5000636"/>
            <a:ext cx="6400800" cy="6381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46872"/>
            <a:ext cx="8715436" cy="296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 userDrawn="1"/>
        </p:nvSpPr>
        <p:spPr>
          <a:xfrm>
            <a:off x="3357554" y="6000768"/>
            <a:ext cx="24288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429388" y="6143644"/>
            <a:ext cx="24288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429388" y="6488692"/>
            <a:ext cx="24288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2924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38CF8-A1AC-4CE3-BC39-8C3BA63750D6}" type="datetimeFigureOut">
              <a:rPr lang="zh-CN" altLang="en-US" smtClean="0"/>
              <a:pPr/>
              <a:t>2011/8/26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767B3-FAF2-4CCC-BAB6-6B01EA3ED51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857512" y="311138"/>
            <a:ext cx="3072206" cy="1046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15140" y="6168729"/>
            <a:ext cx="2000264" cy="667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5852" y="5434042"/>
            <a:ext cx="6400800" cy="638164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Liang Zhang, </a:t>
            </a:r>
            <a:r>
              <a:rPr lang="en-US" altLang="zh-CN" dirty="0" err="1" smtClean="0">
                <a:solidFill>
                  <a:schemeClr val="tx1"/>
                </a:solidFill>
              </a:rPr>
              <a:t>Jianmin</a:t>
            </a:r>
            <a:r>
              <a:rPr lang="en-US" altLang="zh-CN" dirty="0" smtClean="0">
                <a:solidFill>
                  <a:schemeClr val="tx1"/>
                </a:solidFill>
              </a:rPr>
              <a:t> Wang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71472" y="3714752"/>
            <a:ext cx="814393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8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Close Ceremony</a:t>
            </a:r>
            <a:endParaRPr lang="zh-CN" altLang="en-US" sz="8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114536" cy="1143000"/>
          </a:xfrm>
        </p:spPr>
        <p:txBody>
          <a:bodyPr/>
          <a:lstStyle/>
          <a:p>
            <a:r>
              <a:rPr lang="en-US" altLang="zh-CN" dirty="0" smtClean="0"/>
              <a:t>Agenda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7030A0"/>
                </a:solidFill>
              </a:rPr>
              <a:t>Best Paper Award </a:t>
            </a:r>
            <a:r>
              <a:rPr lang="en-US" altLang="zh-CN" b="1" dirty="0" smtClean="0">
                <a:solidFill>
                  <a:srgbClr val="7030A0"/>
                </a:solidFill>
              </a:rPr>
              <a:t>of CBPM 2011</a:t>
            </a:r>
          </a:p>
          <a:p>
            <a:r>
              <a:rPr lang="en-US" altLang="zh-CN" b="1" dirty="0" smtClean="0">
                <a:solidFill>
                  <a:srgbClr val="7030A0"/>
                </a:solidFill>
              </a:rPr>
              <a:t>Plan </a:t>
            </a:r>
            <a:r>
              <a:rPr lang="en-US" altLang="zh-CN" b="1" dirty="0" smtClean="0">
                <a:solidFill>
                  <a:srgbClr val="7030A0"/>
                </a:solidFill>
              </a:rPr>
              <a:t>of </a:t>
            </a:r>
            <a:r>
              <a:rPr lang="en-US" altLang="zh-CN" b="1" dirty="0" smtClean="0">
                <a:solidFill>
                  <a:srgbClr val="7030A0"/>
                </a:solidFill>
              </a:rPr>
              <a:t>CBPM </a:t>
            </a:r>
            <a:r>
              <a:rPr lang="en-US" altLang="zh-CN" b="1" dirty="0" smtClean="0">
                <a:solidFill>
                  <a:srgbClr val="7030A0"/>
                </a:solidFill>
              </a:rPr>
              <a:t>2012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zh-CN" dirty="0" smtClean="0"/>
              <a:t>The Best Paper Selection Criteria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Reviewer</a:t>
            </a:r>
            <a:r>
              <a:rPr lang="en-US" altLang="zh-CN" dirty="0" smtClean="0"/>
              <a:t>s’ Raking</a:t>
            </a:r>
          </a:p>
          <a:p>
            <a:r>
              <a:rPr lang="en-US" altLang="zh-CN" dirty="0" smtClean="0"/>
              <a:t>Presentation</a:t>
            </a:r>
          </a:p>
          <a:p>
            <a:r>
              <a:rPr lang="en-US" altLang="zh-CN" dirty="0" smtClean="0"/>
              <a:t>etc 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CN" dirty="0" smtClean="0"/>
              <a:t>Best paper award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23987" y="1476394"/>
            <a:ext cx="6848475" cy="466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Plan of </a:t>
            </a:r>
            <a:r>
              <a:rPr lang="en-US" altLang="zh-CN" dirty="0" smtClean="0"/>
              <a:t>CBPM </a:t>
            </a:r>
            <a:r>
              <a:rPr lang="en-US" altLang="zh-CN" dirty="0" smtClean="0"/>
              <a:t>2012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荣誉主席：陈俊亮，北京邮电大学</a:t>
            </a:r>
            <a:endParaRPr lang="en-US" dirty="0" smtClean="0"/>
          </a:p>
          <a:p>
            <a:pPr lvl="1"/>
            <a:r>
              <a:rPr lang="en-US" dirty="0" smtClean="0"/>
              <a:t>Honorary Chair, </a:t>
            </a:r>
            <a:r>
              <a:rPr lang="en-US" dirty="0" err="1" smtClean="0"/>
              <a:t>Junliang</a:t>
            </a:r>
            <a:r>
              <a:rPr lang="en-US" dirty="0" smtClean="0"/>
              <a:t> Chen, BUPT</a:t>
            </a:r>
          </a:p>
          <a:p>
            <a:r>
              <a:rPr lang="zh-CN" altLang="en-US" dirty="0" smtClean="0"/>
              <a:t>大会主席：王建民，清华大学；袁崇义，北京大学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General co-Chair, </a:t>
            </a:r>
            <a:r>
              <a:rPr lang="en-US" altLang="zh-CN" dirty="0" err="1" smtClean="0"/>
              <a:t>Jianmin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Tsinghua</a:t>
            </a:r>
            <a:r>
              <a:rPr lang="en-US" altLang="zh-CN" dirty="0" smtClean="0"/>
              <a:t> University</a:t>
            </a:r>
          </a:p>
          <a:p>
            <a:pPr lvl="1"/>
            <a:r>
              <a:rPr lang="en-US" altLang="zh-CN" dirty="0" smtClean="0"/>
              <a:t>General co-Chair, </a:t>
            </a:r>
            <a:r>
              <a:rPr lang="en-US" altLang="zh-CN" dirty="0" err="1" smtClean="0"/>
              <a:t>Chongyi</a:t>
            </a:r>
            <a:r>
              <a:rPr lang="en-US" altLang="zh-CN" dirty="0" smtClean="0"/>
              <a:t> Yuan, Peking University</a:t>
            </a:r>
          </a:p>
          <a:p>
            <a:r>
              <a:rPr lang="zh-CN" altLang="en-US" dirty="0" smtClean="0"/>
              <a:t>程序会员会联合主席：刘建勋，湖南科技大学；闻立杰，清华大学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PC co-Chairs, </a:t>
            </a:r>
            <a:r>
              <a:rPr lang="en-US" altLang="zh-CN" dirty="0" err="1" smtClean="0"/>
              <a:t>Jianxun</a:t>
            </a:r>
            <a:r>
              <a:rPr lang="en-US" altLang="zh-CN" dirty="0" smtClean="0"/>
              <a:t> Liu, Hunan University of Science and Technology; </a:t>
            </a:r>
            <a:r>
              <a:rPr lang="en-US" altLang="zh-CN" dirty="0" err="1" smtClean="0"/>
              <a:t>Lijie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Wen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Tsinghua</a:t>
            </a:r>
            <a:r>
              <a:rPr lang="en-US" altLang="zh-CN" dirty="0" smtClean="0"/>
              <a:t> University</a:t>
            </a:r>
          </a:p>
          <a:p>
            <a:r>
              <a:rPr lang="zh-CN" altLang="en-US" dirty="0" smtClean="0"/>
              <a:t>组织主席：章洋，北京邮电大学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Organization Chair, Yang Zhang, BUPT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Plan of </a:t>
            </a:r>
            <a:r>
              <a:rPr lang="en-US" altLang="zh-CN" dirty="0" smtClean="0"/>
              <a:t>CBPM </a:t>
            </a:r>
            <a:r>
              <a:rPr lang="en-US" altLang="zh-CN" dirty="0" smtClean="0"/>
              <a:t>2012 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zh-CN" altLang="en-US" dirty="0" smtClean="0"/>
              <a:t>宣传主席：卢亚辉，深圳大学</a:t>
            </a:r>
            <a:endParaRPr lang="en-US" dirty="0" smtClean="0"/>
          </a:p>
          <a:p>
            <a:pPr lvl="1"/>
            <a:r>
              <a:rPr lang="en-US" dirty="0" smtClean="0"/>
              <a:t>Publicity Chair, </a:t>
            </a:r>
            <a:r>
              <a:rPr lang="en-US" dirty="0" err="1" smtClean="0"/>
              <a:t>Yahui</a:t>
            </a:r>
            <a:r>
              <a:rPr lang="en-US" dirty="0" smtClean="0"/>
              <a:t> Lu, Shenzhen University</a:t>
            </a:r>
          </a:p>
          <a:p>
            <a:r>
              <a:rPr lang="en-US" dirty="0" smtClean="0"/>
              <a:t>Industry Track co-Chairs</a:t>
            </a:r>
            <a:r>
              <a:rPr lang="zh-CN" altLang="en-US" dirty="0" smtClean="0"/>
              <a:t>：张亮，复旦大学；谭文：中联公司</a:t>
            </a:r>
            <a:endParaRPr lang="en-US" altLang="zh-CN" dirty="0" smtClean="0"/>
          </a:p>
          <a:p>
            <a:pPr lvl="1"/>
            <a:r>
              <a:rPr lang="en-US" dirty="0" smtClean="0"/>
              <a:t>Add a new session on BPM challenges in industries</a:t>
            </a:r>
            <a:endParaRPr lang="en-US" altLang="zh-CN" dirty="0" smtClean="0"/>
          </a:p>
          <a:p>
            <a:r>
              <a:rPr lang="zh-CN" altLang="en-US" dirty="0" smtClean="0"/>
              <a:t>演示主席：余阳，中山大学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Demo Chair, Yang Yu, SYSU</a:t>
            </a:r>
          </a:p>
          <a:p>
            <a:r>
              <a:rPr lang="en-US" altLang="zh-CN" dirty="0" smtClean="0"/>
              <a:t>Panel Chair</a:t>
            </a:r>
            <a:r>
              <a:rPr lang="zh-CN" altLang="en-US" dirty="0" smtClean="0"/>
              <a:t>：</a:t>
            </a:r>
            <a:r>
              <a:rPr lang="en-US" altLang="zh-CN" dirty="0" smtClean="0"/>
              <a:t>Jian Yang, Professor, Macquarie University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Plan of </a:t>
            </a:r>
            <a:r>
              <a:rPr lang="en-US" altLang="zh-CN" dirty="0" smtClean="0"/>
              <a:t>CBPM </a:t>
            </a:r>
            <a:r>
              <a:rPr lang="en-US" altLang="zh-CN" dirty="0" smtClean="0"/>
              <a:t>2012 (3)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Sponsorship Chair:  George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 </a:t>
            </a:r>
            <a:r>
              <a:rPr lang="en-US" altLang="zh-CN" dirty="0" err="1" smtClean="0"/>
              <a:t>Centrin</a:t>
            </a:r>
            <a:r>
              <a:rPr lang="en-US" altLang="zh-CN" dirty="0" smtClean="0"/>
              <a:t> Systems</a:t>
            </a:r>
          </a:p>
          <a:p>
            <a:r>
              <a:rPr lang="en-US" altLang="zh-CN" dirty="0" smtClean="0"/>
              <a:t>Proceeding Chair</a:t>
            </a:r>
            <a:r>
              <a:rPr lang="zh-CN" altLang="en-US" dirty="0" smtClean="0"/>
              <a:t>：曹健，上海交通大学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Jian Cao, Shanghai Jiao Tong University</a:t>
            </a:r>
          </a:p>
          <a:p>
            <a:pPr lvl="1"/>
            <a:r>
              <a:rPr lang="en-US" altLang="zh-CN" dirty="0" smtClean="0"/>
              <a:t>Continue on some journal </a:t>
            </a:r>
            <a:r>
              <a:rPr lang="zh-CN" altLang="en-US" dirty="0" smtClean="0"/>
              <a:t>（仍考虑期刊）</a:t>
            </a:r>
            <a:endParaRPr lang="en-US" altLang="zh-CN" dirty="0" smtClean="0"/>
          </a:p>
          <a:p>
            <a:r>
              <a:rPr lang="zh-CN" altLang="en-US" dirty="0" smtClean="0"/>
              <a:t>继续使用</a:t>
            </a:r>
            <a:r>
              <a:rPr lang="en-US" altLang="zh-CN" dirty="0" err="1" smtClean="0"/>
              <a:t>EasyChair</a:t>
            </a:r>
            <a:r>
              <a:rPr lang="zh-CN" altLang="en-US" dirty="0" smtClean="0"/>
              <a:t>审稿系统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Continue to use </a:t>
            </a:r>
            <a:r>
              <a:rPr lang="en-US" altLang="zh-CN" dirty="0" err="1" smtClean="0"/>
              <a:t>EasyChair</a:t>
            </a:r>
            <a:r>
              <a:rPr lang="en-US" altLang="zh-CN" dirty="0" smtClean="0"/>
              <a:t> Conference System</a:t>
            </a:r>
          </a:p>
          <a:p>
            <a:r>
              <a:rPr lang="zh-CN" altLang="en-US" dirty="0" smtClean="0"/>
              <a:t>会议地点、时间：北京、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月下旬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Location and time: Beijing, late in August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3929066"/>
            <a:ext cx="7772400" cy="2071702"/>
          </a:xfrm>
        </p:spPr>
        <p:txBody>
          <a:bodyPr>
            <a:normAutofit/>
          </a:bodyPr>
          <a:lstStyle/>
          <a:p>
            <a:r>
              <a:rPr lang="zh-CN" altLang="en-US" dirty="0" smtClean="0">
                <a:solidFill>
                  <a:srgbClr val="7030A0"/>
                </a:solidFill>
                <a:latin typeface="方正姚体" pitchFamily="2" charset="-122"/>
                <a:ea typeface="方正姚体" pitchFamily="2" charset="-122"/>
              </a:rPr>
              <a:t>感谢所有到会嘉宾！</a:t>
            </a:r>
            <a:r>
              <a:rPr lang="en-US" altLang="zh-CN" dirty="0" smtClean="0">
                <a:solidFill>
                  <a:srgbClr val="7030A0"/>
                </a:solidFill>
                <a:latin typeface="方正姚体" pitchFamily="2" charset="-122"/>
                <a:ea typeface="方正姚体" pitchFamily="2" charset="-122"/>
              </a:rPr>
              <a:t/>
            </a:r>
            <a:br>
              <a:rPr lang="en-US" altLang="zh-CN" dirty="0" smtClean="0">
                <a:solidFill>
                  <a:srgbClr val="7030A0"/>
                </a:solidFill>
                <a:latin typeface="方正姚体" pitchFamily="2" charset="-122"/>
                <a:ea typeface="方正姚体" pitchFamily="2" charset="-122"/>
              </a:rPr>
            </a:br>
            <a:r>
              <a:rPr lang="en-US" altLang="zh-CN" sz="2000" dirty="0" smtClean="0">
                <a:solidFill>
                  <a:srgbClr val="7030A0"/>
                </a:solidFill>
              </a:rPr>
              <a:t/>
            </a:r>
            <a:br>
              <a:rPr lang="en-US" altLang="zh-CN" sz="2000" dirty="0" smtClean="0">
                <a:solidFill>
                  <a:srgbClr val="7030A0"/>
                </a:solidFill>
              </a:rPr>
            </a:br>
            <a:r>
              <a:rPr lang="en-US" altLang="zh-CN" dirty="0" smtClean="0">
                <a:solidFill>
                  <a:srgbClr val="C0000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Thanks to all participants!</a:t>
            </a:r>
            <a:endParaRPr lang="zh-CN" altLang="en-US" dirty="0">
              <a:solidFill>
                <a:srgbClr val="C00000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271</Words>
  <Application>Microsoft Office PowerPoint</Application>
  <PresentationFormat>全屏显示(4:3)</PresentationFormat>
  <Paragraphs>39</Paragraphs>
  <Slides>8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Agenda</vt:lpstr>
      <vt:lpstr>The Best Paper Selection Criteria</vt:lpstr>
      <vt:lpstr>Best paper award</vt:lpstr>
      <vt:lpstr>Plan of CBPM 2012</vt:lpstr>
      <vt:lpstr>Plan of CBPM 2012 (2)</vt:lpstr>
      <vt:lpstr>Plan of CBPM 2012 (3)</vt:lpstr>
      <vt:lpstr>感谢所有到会嘉宾！  Thanks to all participants!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 about CBPM</dc:title>
  <dc:creator>little</dc:creator>
  <cp:lastModifiedBy>little</cp:lastModifiedBy>
  <cp:revision>101</cp:revision>
  <dcterms:created xsi:type="dcterms:W3CDTF">2011-08-25T16:26:48Z</dcterms:created>
  <dcterms:modified xsi:type="dcterms:W3CDTF">2011-08-26T08:43:44Z</dcterms:modified>
</cp:coreProperties>
</file>