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669" r:id="rId2"/>
    <p:sldId id="670" r:id="rId3"/>
    <p:sldId id="695" r:id="rId4"/>
    <p:sldId id="693" r:id="rId5"/>
    <p:sldId id="694" r:id="rId6"/>
    <p:sldId id="261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C1A"/>
    <a:srgbClr val="CC0000"/>
    <a:srgbClr val="339966"/>
    <a:srgbClr val="FF99CC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440" autoAdjust="0"/>
    <p:restoredTop sz="91740" autoAdjust="0"/>
  </p:normalViewPr>
  <p:slideViewPr>
    <p:cSldViewPr>
      <p:cViewPr>
        <p:scale>
          <a:sx n="70" d="100"/>
          <a:sy n="70" d="100"/>
        </p:scale>
        <p:origin x="-678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452"/>
    </p:cViewPr>
  </p:sorterViewPr>
  <p:notesViewPr>
    <p:cSldViewPr>
      <p:cViewPr varScale="1">
        <p:scale>
          <a:sx n="58" d="100"/>
          <a:sy n="58" d="100"/>
        </p:scale>
        <p:origin x="-253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B0166A2-AAEC-4188-8171-E3A4FBB6BE08}" type="datetimeFigureOut">
              <a:rPr lang="zh-CN" altLang="en-US"/>
              <a:pPr>
                <a:defRPr/>
              </a:pPr>
              <a:t>2011-8-23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0FD5FE1-D8AE-472C-83A8-55FD3C483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F1D4F40-E4D2-4EC1-9F27-23E4E3B5E711}" type="datetimeFigureOut">
              <a:rPr lang="zh-CN" altLang="en-US"/>
              <a:pPr>
                <a:defRPr/>
              </a:pPr>
              <a:t>2011-8-23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6D5C2CB-42E4-45FA-8F78-83A6FB0D7A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3FD2DD7-48D0-4DF5-947F-9D9566D6D20B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1"/>
            <a:ext cx="5026951" cy="411742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7532" tIns="43766" rIns="87532" bIns="43766"/>
          <a:lstStyle/>
          <a:p>
            <a:pPr eaLnBrk="1" hangingPunct="1"/>
            <a:endParaRPr lang="en-US" altLang="zh-CN" sz="9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技术支持中心可以</a:t>
            </a:r>
            <a:r>
              <a:rPr lang="en-US" altLang="zh-CN" dirty="0" smtClean="0"/>
              <a:t>7*24</a:t>
            </a:r>
            <a:r>
              <a:rPr lang="zh-CN" altLang="en-US" dirty="0" smtClean="0"/>
              <a:t>小时的全天侯支持服务。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C2CB-42E4-45FA-8F78-83A6FB0D7A5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技术支持中心可以</a:t>
            </a:r>
            <a:r>
              <a:rPr lang="en-US" altLang="zh-CN" dirty="0" smtClean="0"/>
              <a:t>7*24</a:t>
            </a:r>
            <a:r>
              <a:rPr lang="zh-CN" altLang="en-US" dirty="0" smtClean="0"/>
              <a:t>小时的全天侯支持服务。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C2CB-42E4-45FA-8F78-83A6FB0D7A5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技术支持中心可以</a:t>
            </a:r>
            <a:r>
              <a:rPr lang="en-US" altLang="zh-CN" dirty="0" smtClean="0"/>
              <a:t>7*24</a:t>
            </a:r>
            <a:r>
              <a:rPr lang="zh-CN" altLang="en-US" dirty="0" smtClean="0"/>
              <a:t>小时的全天侯支持服务。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D5C2CB-42E4-45FA-8F78-83A6FB0D7A5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D774DE-D101-464E-8FF3-3427D16E1C3A}" type="slidenum">
              <a:rPr lang="en-US" altLang="zh-TW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zh-TW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1813"/>
            <a:ext cx="5026025" cy="41163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7532" tIns="43766" rIns="87532" bIns="4376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sz="9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-4763" y="4152900"/>
            <a:ext cx="9144001" cy="996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TW"/>
              <a:t> </a:t>
            </a:r>
          </a:p>
        </p:txBody>
      </p:sp>
      <p:pic>
        <p:nvPicPr>
          <p:cNvPr id="4" name="Picture 25" descr="e_p1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4152900"/>
            <a:ext cx="1917701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e_p2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2938" y="4152900"/>
            <a:ext cx="12350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e_p3"/>
          <p:cNvPicPr>
            <a:picLocks noChangeAspect="1" noChangeArrowheads="1" noCrop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1975" y="4152900"/>
            <a:ext cx="1762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8" descr="e_p4"/>
          <p:cNvPicPr>
            <a:picLocks noChangeAspect="1" noChangeArrowheads="1" noCrop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1850" y="4152900"/>
            <a:ext cx="45037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9"/>
          <p:cNvSpPr>
            <a:spLocks noChangeArrowheads="1"/>
          </p:cNvSpPr>
          <p:nvPr userDrawn="1"/>
        </p:nvSpPr>
        <p:spPr bwMode="auto">
          <a:xfrm>
            <a:off x="-4763" y="3925888"/>
            <a:ext cx="9144001" cy="2270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b="1" dirty="0">
                <a:latin typeface="+mn-lt"/>
                <a:ea typeface="新細明體" pitchFamily="18" charset="-120"/>
              </a:rPr>
              <a:t>                                               </a:t>
            </a:r>
          </a:p>
        </p:txBody>
      </p:sp>
      <p:sp>
        <p:nvSpPr>
          <p:cNvPr id="9" name="Rectangle 39"/>
          <p:cNvSpPr>
            <a:spLocks noChangeArrowheads="1"/>
          </p:cNvSpPr>
          <p:nvPr userDrawn="1"/>
        </p:nvSpPr>
        <p:spPr bwMode="auto">
          <a:xfrm>
            <a:off x="-4763" y="5149850"/>
            <a:ext cx="9144001" cy="152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TW"/>
              <a:t> 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 descr="未标题-1.png"/>
          <p:cNvPicPr>
            <a:picLocks noChangeAspect="1" noChangeArrowheads="1"/>
          </p:cNvPicPr>
          <p:nvPr userDrawn="1"/>
        </p:nvPicPr>
        <p:blipFill>
          <a:blip r:embed="rId2" cstate="print"/>
          <a:srcRect t="43039" r="9802" b="44118"/>
          <a:stretch>
            <a:fillRect/>
          </a:stretch>
        </p:blipFill>
        <p:spPr bwMode="auto">
          <a:xfrm>
            <a:off x="0" y="65008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214813" y="6550025"/>
            <a:ext cx="7858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3F6A633-4A66-4960-98AC-8DB06F78463D}" type="slidenum"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000875" y="6473825"/>
            <a:ext cx="21431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中联集团</a:t>
            </a:r>
            <a:endParaRPr lang="en-US" altLang="zh-CN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www.vandagroup.com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4313" y="6643688"/>
            <a:ext cx="22860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3891C82-3D7B-4C3C-827A-8ED33945FF3E}" type="datetime2">
              <a:rPr lang="zh-CN" alt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2011年8月23日 Tuesday</a:t>
            </a:fld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4452" y="152400"/>
            <a:ext cx="7315200" cy="9906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 descr="未标题-1.png"/>
          <p:cNvPicPr>
            <a:picLocks noChangeAspect="1" noChangeArrowheads="1"/>
          </p:cNvPicPr>
          <p:nvPr userDrawn="1"/>
        </p:nvPicPr>
        <p:blipFill>
          <a:blip r:embed="rId2" cstate="print"/>
          <a:srcRect t="43039" r="9802" b="44118"/>
          <a:stretch>
            <a:fillRect/>
          </a:stretch>
        </p:blipFill>
        <p:spPr bwMode="auto">
          <a:xfrm>
            <a:off x="0" y="65008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4214813" y="6550025"/>
            <a:ext cx="7858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3F6A633-4A66-4960-98AC-8DB06F78463D}" type="slidenum"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000875" y="6473825"/>
            <a:ext cx="21431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中联集团</a:t>
            </a:r>
            <a:endParaRPr lang="en-US" altLang="zh-CN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www.vandagroup.com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14313" y="6643688"/>
            <a:ext cx="22860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3891C82-3D7B-4C3C-827A-8ED33945FF3E}" type="datetime2">
              <a:rPr lang="zh-CN" alt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2011年8月24日 Wednesday</a:t>
            </a:fld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0150" y="88900"/>
            <a:ext cx="6684963" cy="603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0" y="1447800"/>
            <a:ext cx="7620000" cy="4876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pic>
        <p:nvPicPr>
          <p:cNvPr id="4" name="图片 5" descr="未标题-1.png"/>
          <p:cNvPicPr>
            <a:picLocks noChangeAspect="1" noChangeArrowheads="1"/>
          </p:cNvPicPr>
          <p:nvPr userDrawn="1"/>
        </p:nvPicPr>
        <p:blipFill>
          <a:blip r:embed="rId2" cstate="print"/>
          <a:srcRect t="43039" r="9802" b="44118"/>
          <a:stretch>
            <a:fillRect/>
          </a:stretch>
        </p:blipFill>
        <p:spPr bwMode="auto">
          <a:xfrm>
            <a:off x="0" y="6500813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214813" y="6550025"/>
            <a:ext cx="785812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63F6A633-4A66-4960-98AC-8DB06F78463D}" type="slidenum">
              <a:rPr lang="zh-CN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zh-CN" alt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000875" y="6473825"/>
            <a:ext cx="214312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中联集团</a:t>
            </a:r>
            <a:endParaRPr lang="en-US" altLang="zh-CN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www.vandagroup.com</a:t>
            </a:r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14313" y="6643688"/>
            <a:ext cx="2286000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3891C82-3D7B-4C3C-827A-8ED33945FF3E}" type="datetime2">
              <a:rPr lang="zh-CN" altLang="en-US" sz="11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2011年8月24日 Wednesday</a:t>
            </a:fld>
            <a:endParaRPr lang="zh-CN" alt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1" descr="foot ima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2" descr="avnet_trans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800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3" descr="Vanda tagline red e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5022850"/>
            <a:ext cx="3200400" cy="387350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124" descr="front diagram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219200"/>
            <a:ext cx="9144000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4" descr="新中文LOGO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52400"/>
            <a:ext cx="1447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1979711" y="152400"/>
            <a:ext cx="590465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TW" altLang="en-US" smtClean="0"/>
          </a:p>
        </p:txBody>
      </p:sp>
      <p:sp>
        <p:nvSpPr>
          <p:cNvPr id="9219" name="Rectangle 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  <a:r>
              <a:rPr lang="zh-TW" altLang="zh-CN" smtClean="0"/>
              <a:t>一</a:t>
            </a:r>
            <a:endParaRPr lang="zh-TW" altLang="en-US" smtClean="0"/>
          </a:p>
          <a:p>
            <a:pPr lvl="1"/>
            <a:r>
              <a:rPr lang="en-US" altLang="zh-TW" smtClean="0"/>
              <a:t>Second level</a:t>
            </a:r>
            <a:r>
              <a:rPr lang="zh-TW" altLang="zh-CN" smtClean="0"/>
              <a:t>二</a:t>
            </a:r>
            <a:endParaRPr lang="zh-TW" altLang="en-US" smtClean="0"/>
          </a:p>
          <a:p>
            <a:pPr lvl="2"/>
            <a:r>
              <a:rPr lang="en-US" altLang="zh-TW" smtClean="0"/>
              <a:t>Third level</a:t>
            </a:r>
            <a:r>
              <a:rPr lang="zh-TW" altLang="zh-CN" smtClean="0"/>
              <a:t>三</a:t>
            </a:r>
            <a:endParaRPr lang="zh-TW" altLang="en-US" smtClean="0"/>
          </a:p>
          <a:p>
            <a:pPr lvl="3"/>
            <a:r>
              <a:rPr lang="en-US" altLang="zh-TW" smtClean="0"/>
              <a:t>Fourth level</a:t>
            </a:r>
            <a:r>
              <a:rPr lang="zh-TW" altLang="zh-CN" smtClean="0"/>
              <a:t>四</a:t>
            </a:r>
            <a:endParaRPr lang="zh-TW" altLang="en-US" smtClean="0"/>
          </a:p>
          <a:p>
            <a:pPr lvl="4"/>
            <a:r>
              <a:rPr lang="en-US" altLang="zh-TW" smtClean="0"/>
              <a:t>Fifth level</a:t>
            </a:r>
            <a:r>
              <a:rPr lang="zh-TW" altLang="zh-CN" smtClean="0"/>
              <a:t>五</a:t>
            </a:r>
            <a:endParaRPr lang="zh-TW" altLang="en-US" smtClean="0"/>
          </a:p>
          <a:p>
            <a:pPr lvl="4"/>
            <a:endParaRPr lang="en-US" altLang="zh-TW" smtClean="0"/>
          </a:p>
        </p:txBody>
      </p:sp>
      <p:pic>
        <p:nvPicPr>
          <p:cNvPr id="9220" name="图片 24" descr="新中文LOGO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63" y="-27384"/>
            <a:ext cx="107156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 userDrawn="1"/>
        </p:nvCxnSpPr>
        <p:spPr>
          <a:xfrm>
            <a:off x="214313" y="714375"/>
            <a:ext cx="878681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51" r:id="rId3"/>
    <p:sldLayoutId id="2147483852" r:id="rId4"/>
    <p:sldLayoutId id="2147483853" r:id="rId5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+mn-ea"/>
          <a:ea typeface="+mn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宋体" pitchFamily="2" charset="-122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宋体" pitchFamily="2" charset="-122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宋体" pitchFamily="2" charset="-122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0000"/>
          </a:solidFill>
          <a:latin typeface="宋体" pitchFamily="2" charset="-122"/>
          <a:ea typeface="宋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990000"/>
          </a:solidFill>
          <a:latin typeface="Arial Narrow" pitchFamily="34" charset="0"/>
          <a:ea typeface="新細明體" pitchFamily="18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990000"/>
          </a:solidFill>
          <a:latin typeface="Arial Narrow" pitchFamily="34" charset="0"/>
          <a:ea typeface="新細明體" pitchFamily="18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990000"/>
          </a:solidFill>
          <a:latin typeface="Arial Narrow" pitchFamily="34" charset="0"/>
          <a:ea typeface="新細明體" pitchFamily="18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rgbClr val="990000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kumimoji="1" sz="2400" b="1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Ø"/>
        <a:defRPr kumimoji="1" sz="2000" b="1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 Narrow" pitchFamily="34" charset="0"/>
        <a:buChar char="»"/>
        <a:defRPr kumimoji="1" sz="2400" b="1">
          <a:solidFill>
            <a:schemeClr val="tx1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 b="1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-"/>
        <a:defRPr kumimoji="1" sz="2000" b="1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»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FontTx/>
              <a:buNone/>
            </a:pPr>
            <a:endParaRPr kumimoji="0" lang="en-US" altLang="zh-CN" sz="32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7824" y="558924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2011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8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16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115616" y="1340768"/>
            <a:ext cx="73923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业务</a:t>
            </a:r>
            <a:r>
              <a:rPr lang="zh-CN" altLang="en-US" sz="4000" b="1" dirty="0" smtClean="0">
                <a:solidFill>
                  <a:srgbClr val="990000"/>
                </a:solidFill>
                <a:latin typeface="微软雅黑" pitchFamily="34" charset="-122"/>
                <a:ea typeface="微软雅黑" pitchFamily="34" charset="-122"/>
              </a:rPr>
              <a:t>流程与应用系统的复杂性</a:t>
            </a:r>
            <a:endParaRPr lang="en-US" altLang="zh-TW" sz="4000" b="1" dirty="0">
              <a:solidFill>
                <a:srgbClr val="99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6" y="71414"/>
            <a:ext cx="4119538" cy="477818"/>
          </a:xfrm>
        </p:spPr>
        <p:txBody>
          <a:bodyPr/>
          <a:lstStyle/>
          <a:p>
            <a:pPr algn="ctr"/>
            <a:r>
              <a:rPr lang="zh-CN" altLang="en-US" dirty="0"/>
              <a:t>目  录</a:t>
            </a:r>
          </a:p>
        </p:txBody>
      </p:sp>
      <p:sp>
        <p:nvSpPr>
          <p:cNvPr id="405517" name="Text Box 13"/>
          <p:cNvSpPr txBox="1">
            <a:spLocks noChangeArrowheads="1"/>
          </p:cNvSpPr>
          <p:nvPr/>
        </p:nvSpPr>
        <p:spPr bwMode="auto">
          <a:xfrm>
            <a:off x="1473203" y="912810"/>
            <a:ext cx="5616575" cy="15758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0" tIns="36576" rIns="0" bIns="0">
            <a:spAutoFit/>
          </a:bodyPr>
          <a:lstStyle/>
          <a:p>
            <a:pPr marL="434975" indent="-342900" defTabSz="820738" fontAlgn="ctr">
              <a:spcBef>
                <a:spcPct val="50000"/>
              </a:spcBef>
              <a:spcAft>
                <a:spcPct val="50000"/>
              </a:spcAft>
              <a:buFontTx/>
              <a:buAutoNum type="arabicPeriod"/>
            </a:pPr>
            <a:r>
              <a:rPr lang="zh-CN" altLang="en-US" sz="2000" b="1" dirty="0" smtClean="0">
                <a:cs typeface="Arial" pitchFamily="34" charset="0"/>
              </a:rPr>
              <a:t>业务需求转化为业务流程</a:t>
            </a:r>
            <a:endParaRPr lang="en-US" altLang="zh-CN" sz="2000" b="1" dirty="0" smtClean="0">
              <a:cs typeface="Arial" pitchFamily="34" charset="0"/>
            </a:endParaRPr>
          </a:p>
          <a:p>
            <a:pPr marL="434975" indent="-342900" defTabSz="820738" fontAlgn="ctr">
              <a:spcBef>
                <a:spcPct val="50000"/>
              </a:spcBef>
              <a:spcAft>
                <a:spcPct val="50000"/>
              </a:spcAft>
              <a:buFontTx/>
              <a:buAutoNum type="arabicPeriod"/>
            </a:pPr>
            <a:r>
              <a:rPr lang="zh-CN" altLang="en-US" sz="2000" b="1" dirty="0" smtClean="0">
                <a:cs typeface="Arial" pitchFamily="34" charset="0"/>
              </a:rPr>
              <a:t>业务流程识别成交易</a:t>
            </a:r>
            <a:endParaRPr lang="en-US" altLang="zh-CN" sz="2000" b="1" dirty="0" smtClean="0">
              <a:cs typeface="Arial" pitchFamily="34" charset="0"/>
            </a:endParaRPr>
          </a:p>
          <a:p>
            <a:pPr marL="434975" indent="-342900" defTabSz="820738" fontAlgn="ctr">
              <a:spcBef>
                <a:spcPct val="50000"/>
              </a:spcBef>
              <a:spcAft>
                <a:spcPct val="50000"/>
              </a:spcAft>
              <a:buFontTx/>
              <a:buAutoNum type="arabicPeriod"/>
            </a:pPr>
            <a:r>
              <a:rPr lang="zh-CN" altLang="en-US" sz="2000" b="1" dirty="0" smtClean="0">
                <a:cs typeface="Arial" pitchFamily="34" charset="0"/>
              </a:rPr>
              <a:t>业务流程的验证</a:t>
            </a:r>
            <a:endParaRPr lang="en-US" altLang="zh-CN" sz="2000" b="1" dirty="0" smtClean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标题 1"/>
          <p:cNvSpPr txBox="1">
            <a:spLocks/>
          </p:cNvSpPr>
          <p:nvPr/>
        </p:nvSpPr>
        <p:spPr>
          <a:xfrm>
            <a:off x="1214414" y="44624"/>
            <a:ext cx="6684963" cy="603250"/>
          </a:xfrm>
          <a:prstGeom prst="rect">
            <a:avLst/>
          </a:prstGeom>
        </p:spPr>
        <p:txBody>
          <a:bodyPr lIns="91426" tIns="45714" rIns="91426" bIns="45714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dirty="0" smtClean="0">
                <a:solidFill>
                  <a:srgbClr val="990000"/>
                </a:solidFill>
                <a:latin typeface="+mn-ea"/>
                <a:ea typeface="+mn-ea"/>
                <a:cs typeface="+mj-cs"/>
              </a:rPr>
              <a:t>业务需求转化为业务流程</a:t>
            </a:r>
            <a:endParaRPr kumimoji="1" lang="zh-CN" altLang="en-US" sz="3600" b="1" dirty="0">
              <a:solidFill>
                <a:srgbClr val="990000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1071538" y="1071546"/>
            <a:ext cx="7143800" cy="50720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endParaRPr kumimoji="1" lang="zh-CN" altLang="en-US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00166" y="135729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一、业务</a:t>
            </a:r>
            <a:r>
              <a:rPr lang="zh-CN" altLang="en-US" sz="2400" dirty="0" smtClean="0"/>
              <a:t>知识即业务</a:t>
            </a:r>
            <a:r>
              <a:rPr lang="zh-CN" altLang="en-US" sz="2400" dirty="0" smtClean="0"/>
              <a:t>流程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00166" y="1824327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二</a:t>
            </a:r>
            <a:r>
              <a:rPr lang="zh-CN" altLang="en-US" sz="2400" dirty="0" smtClean="0"/>
              <a:t>、制度、规则与条件的用</a:t>
            </a:r>
            <a:r>
              <a:rPr lang="en-US" altLang="zh-CN" sz="2400" dirty="0" smtClean="0"/>
              <a:t>BPM</a:t>
            </a:r>
            <a:r>
              <a:rPr lang="zh-CN" altLang="en-US" sz="2400" dirty="0" smtClean="0"/>
              <a:t>表现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00166" y="2252955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三、应用系统</a:t>
            </a:r>
            <a:r>
              <a:rPr lang="en-US" altLang="zh-CN" sz="2400" dirty="0" smtClean="0"/>
              <a:t>=</a:t>
            </a:r>
            <a:r>
              <a:rPr lang="zh-CN" altLang="en-US" sz="2400" dirty="0" smtClean="0"/>
              <a:t>流程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数据处理</a:t>
            </a:r>
            <a:endParaRPr lang="zh-CN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标题 1"/>
          <p:cNvSpPr txBox="1">
            <a:spLocks/>
          </p:cNvSpPr>
          <p:nvPr/>
        </p:nvSpPr>
        <p:spPr>
          <a:xfrm>
            <a:off x="1214414" y="44624"/>
            <a:ext cx="6684963" cy="603250"/>
          </a:xfrm>
          <a:prstGeom prst="rect">
            <a:avLst/>
          </a:prstGeom>
        </p:spPr>
        <p:txBody>
          <a:bodyPr lIns="91426" tIns="45714" rIns="91426" bIns="45714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dirty="0" smtClean="0">
                <a:solidFill>
                  <a:srgbClr val="990000"/>
                </a:solidFill>
                <a:latin typeface="+mn-ea"/>
                <a:ea typeface="+mn-ea"/>
                <a:cs typeface="+mj-cs"/>
              </a:rPr>
              <a:t>业务流程识别为交易组</a:t>
            </a:r>
            <a:endParaRPr kumimoji="1" lang="zh-CN" altLang="en-US" sz="3600" b="1" dirty="0">
              <a:solidFill>
                <a:srgbClr val="990000"/>
              </a:solidFill>
              <a:latin typeface="+mn-ea"/>
              <a:ea typeface="+mn-ea"/>
              <a:cs typeface="+mj-cs"/>
            </a:endParaRPr>
          </a:p>
        </p:txBody>
      </p:sp>
      <p:sp>
        <p:nvSpPr>
          <p:cNvPr id="32" name="圆角矩形 31"/>
          <p:cNvSpPr/>
          <p:nvPr/>
        </p:nvSpPr>
        <p:spPr bwMode="auto">
          <a:xfrm>
            <a:off x="1071538" y="1000108"/>
            <a:ext cx="7143800" cy="50720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endParaRPr kumimoji="1" lang="zh-CN" altLang="en-US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00166" y="135729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一、业务流程由一系列交易组成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00166" y="1824327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二</a:t>
            </a:r>
            <a:r>
              <a:rPr lang="zh-CN" altLang="en-US" sz="2400" dirty="0" smtClean="0"/>
              <a:t>、交易</a:t>
            </a:r>
            <a:r>
              <a:rPr lang="en-US" altLang="zh-CN" sz="2400" dirty="0" smtClean="0"/>
              <a:t>=</a:t>
            </a:r>
            <a:r>
              <a:rPr lang="zh-CN" altLang="en-US" sz="2400" dirty="0" smtClean="0"/>
              <a:t>页面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数据处理</a:t>
            </a:r>
            <a:r>
              <a:rPr lang="en-US" altLang="zh-CN" sz="2400" dirty="0" smtClean="0"/>
              <a:t>+</a:t>
            </a:r>
            <a:r>
              <a:rPr lang="zh-CN" altLang="en-US" sz="2400" dirty="0" smtClean="0"/>
              <a:t>控制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00166" y="2252955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三、工作流实现业务流</a:t>
            </a:r>
            <a:endParaRPr lang="zh-CN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标题 1"/>
          <p:cNvSpPr txBox="1">
            <a:spLocks/>
          </p:cNvSpPr>
          <p:nvPr/>
        </p:nvSpPr>
        <p:spPr>
          <a:xfrm>
            <a:off x="1214414" y="44624"/>
            <a:ext cx="6684963" cy="603250"/>
          </a:xfrm>
          <a:prstGeom prst="rect">
            <a:avLst/>
          </a:prstGeom>
        </p:spPr>
        <p:txBody>
          <a:bodyPr lIns="91426" tIns="45714" rIns="91426" bIns="45714"/>
          <a:lstStyle/>
          <a:p>
            <a:pPr lvl="0" algn="ctr">
              <a:defRPr/>
            </a:pPr>
            <a:r>
              <a:rPr kumimoji="1" lang="zh-CN" altLang="en-US" sz="3600" b="1" dirty="0" smtClean="0">
                <a:solidFill>
                  <a:srgbClr val="990000"/>
                </a:solidFill>
                <a:latin typeface="+mn-ea"/>
                <a:ea typeface="+mn-ea"/>
                <a:cs typeface="+mj-cs"/>
              </a:rPr>
              <a:t>业务流程的</a:t>
            </a:r>
            <a:r>
              <a:rPr kumimoji="1" lang="zh-CN" altLang="en-US" sz="3600" b="1" dirty="0" smtClean="0">
                <a:solidFill>
                  <a:srgbClr val="990000"/>
                </a:solidFill>
                <a:latin typeface="+mn-ea"/>
                <a:ea typeface="+mn-ea"/>
                <a:cs typeface="+mj-cs"/>
              </a:rPr>
              <a:t>验证</a:t>
            </a:r>
          </a:p>
        </p:txBody>
      </p:sp>
      <p:sp>
        <p:nvSpPr>
          <p:cNvPr id="32" name="圆角矩形 31"/>
          <p:cNvSpPr/>
          <p:nvPr/>
        </p:nvSpPr>
        <p:spPr bwMode="auto">
          <a:xfrm>
            <a:off x="1071538" y="1000108"/>
            <a:ext cx="7143800" cy="507209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headEnd type="none" w="med" len="med"/>
            <a:tailEnd type="triangl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tabLst/>
            </a:pPr>
            <a:endParaRPr kumimoji="1" lang="zh-CN" altLang="en-US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00166" y="1357298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一、测试验证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00166" y="1824327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二</a:t>
            </a:r>
            <a:r>
              <a:rPr lang="zh-CN" altLang="en-US" sz="2400" dirty="0" smtClean="0"/>
              <a:t>、转换验证</a:t>
            </a:r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500166" y="2252955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三、系统验证</a:t>
            </a:r>
            <a:endParaRPr lang="zh-CN" alt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4479925" y="31400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altLang="zh-CN" sz="3200">
              <a:solidFill>
                <a:schemeClr val="bg1"/>
              </a:solidFill>
            </a:endParaRP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2884488" y="1752600"/>
            <a:ext cx="38211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5000" b="1">
                <a:solidFill>
                  <a:srgbClr val="990000"/>
                </a:solidFill>
                <a:latin typeface="Arial Black" pitchFamily="34" charset="0"/>
              </a:rPr>
              <a:t>We deliver</a:t>
            </a:r>
          </a:p>
        </p:txBody>
      </p:sp>
      <p:sp>
        <p:nvSpPr>
          <p:cNvPr id="64517" name="Rectangle 6"/>
          <p:cNvSpPr>
            <a:spLocks noChangeArrowheads="1"/>
          </p:cNvSpPr>
          <p:nvPr/>
        </p:nvSpPr>
        <p:spPr bwMode="auto">
          <a:xfrm>
            <a:off x="0" y="4191000"/>
            <a:ext cx="9144000" cy="2667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 sz="2400">
              <a:latin typeface="Times New Roman" pitchFamily="18" charset="0"/>
            </a:endParaRPr>
          </a:p>
        </p:txBody>
      </p:sp>
      <p:sp>
        <p:nvSpPr>
          <p:cNvPr id="64518" name="Rectangle 9"/>
          <p:cNvSpPr>
            <a:spLocks noChangeArrowheads="1"/>
          </p:cNvSpPr>
          <p:nvPr/>
        </p:nvSpPr>
        <p:spPr bwMode="auto">
          <a:xfrm>
            <a:off x="0" y="4152900"/>
            <a:ext cx="9144000" cy="1143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/>
              <a:t> </a:t>
            </a:r>
          </a:p>
        </p:txBody>
      </p:sp>
      <p:sp>
        <p:nvSpPr>
          <p:cNvPr id="64519" name="Rectangle 10"/>
          <p:cNvSpPr>
            <a:spLocks noChangeArrowheads="1"/>
          </p:cNvSpPr>
          <p:nvPr/>
        </p:nvSpPr>
        <p:spPr bwMode="auto">
          <a:xfrm>
            <a:off x="0" y="3925888"/>
            <a:ext cx="9144000" cy="2270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altLang="zh-TW" b="1"/>
              <a:t>                                               </a:t>
            </a:r>
          </a:p>
        </p:txBody>
      </p:sp>
      <p:sp>
        <p:nvSpPr>
          <p:cNvPr id="64520" name="Rectangle 11"/>
          <p:cNvSpPr>
            <a:spLocks noChangeArrowheads="1"/>
          </p:cNvSpPr>
          <p:nvPr/>
        </p:nvSpPr>
        <p:spPr bwMode="auto">
          <a:xfrm>
            <a:off x="0" y="3962400"/>
            <a:ext cx="9144000" cy="762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/>
              <a:t> </a:t>
            </a:r>
          </a:p>
        </p:txBody>
      </p:sp>
      <p:sp>
        <p:nvSpPr>
          <p:cNvPr id="64521" name="Text Box 1033"/>
          <p:cNvSpPr txBox="1">
            <a:spLocks noChangeArrowheads="1"/>
          </p:cNvSpPr>
          <p:nvPr/>
        </p:nvSpPr>
        <p:spPr bwMode="auto">
          <a:xfrm>
            <a:off x="4932363" y="4419600"/>
            <a:ext cx="413543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zh-CN" altLang="en-US" sz="1400" b="1">
                <a:solidFill>
                  <a:srgbClr val="A50021"/>
                </a:solidFill>
              </a:rPr>
              <a:t>中联集团中国区总部</a:t>
            </a:r>
            <a:endParaRPr lang="en-US" altLang="zh-CN" sz="1400" b="1">
              <a:solidFill>
                <a:srgbClr val="A50021"/>
              </a:solidFill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zh-CN" altLang="en-US" sz="1200"/>
              <a:t>北京市西城区阜成门外大街</a:t>
            </a:r>
            <a:r>
              <a:rPr lang="en-US" altLang="zh-CN" sz="1200"/>
              <a:t>2</a:t>
            </a:r>
            <a:r>
              <a:rPr lang="zh-CN" altLang="en-US" sz="1200"/>
              <a:t>号万通新世界广场</a:t>
            </a:r>
            <a:r>
              <a:rPr lang="en-US" altLang="zh-CN" sz="1200"/>
              <a:t>A</a:t>
            </a:r>
            <a:r>
              <a:rPr lang="zh-CN" altLang="en-US" sz="1200"/>
              <a:t>座</a:t>
            </a:r>
            <a:r>
              <a:rPr lang="en-US" altLang="zh-CN" sz="1200"/>
              <a:t>9</a:t>
            </a:r>
            <a:r>
              <a:rPr lang="zh-CN" altLang="en-US" sz="1200"/>
              <a:t>层</a:t>
            </a:r>
            <a:r>
              <a:rPr lang="en-US" altLang="zh-CN" sz="1200"/>
              <a:t>(100037)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zh-TW" sz="1200"/>
              <a:t>Tel: (</a:t>
            </a:r>
            <a:r>
              <a:rPr lang="en-US" altLang="zh-CN" sz="1200"/>
              <a:t>8610</a:t>
            </a:r>
            <a:r>
              <a:rPr lang="en-US" altLang="zh-TW" sz="1200"/>
              <a:t>) </a:t>
            </a:r>
            <a:r>
              <a:rPr lang="en-US" altLang="zh-CN" sz="1200"/>
              <a:t>5833</a:t>
            </a:r>
            <a:r>
              <a:rPr lang="en-US" altLang="zh-TW" sz="1200"/>
              <a:t> </a:t>
            </a:r>
            <a:r>
              <a:rPr lang="en-US" altLang="zh-CN" sz="1200"/>
              <a:t>0600</a:t>
            </a:r>
            <a:endParaRPr lang="en-US" altLang="zh-TW" sz="1200"/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zh-TW" sz="1200"/>
              <a:t>Fax: (8</a:t>
            </a:r>
            <a:r>
              <a:rPr lang="en-US" altLang="zh-CN" sz="1200"/>
              <a:t>610</a:t>
            </a:r>
            <a:r>
              <a:rPr lang="en-US" altLang="zh-TW" sz="1200"/>
              <a:t>) </a:t>
            </a:r>
            <a:r>
              <a:rPr lang="en-US" altLang="zh-CN" sz="1200"/>
              <a:t>6227</a:t>
            </a:r>
            <a:r>
              <a:rPr lang="en-US" altLang="zh-TW" sz="1200"/>
              <a:t> </a:t>
            </a:r>
            <a:r>
              <a:rPr lang="en-US" altLang="zh-CN" sz="1200"/>
              <a:t>0666</a:t>
            </a:r>
            <a:endParaRPr lang="en-US" altLang="zh-TW" sz="1200"/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zh-CN" sz="1200"/>
              <a:t>Email:</a:t>
            </a:r>
            <a:r>
              <a:rPr lang="en-US" altLang="zh-TW" sz="1200"/>
              <a:t> </a:t>
            </a:r>
            <a:r>
              <a:rPr lang="en-US" altLang="zh-CN" sz="1200"/>
              <a:t>marketing@vandagroup.com.cn</a:t>
            </a:r>
          </a:p>
        </p:txBody>
      </p:sp>
      <p:sp>
        <p:nvSpPr>
          <p:cNvPr id="64522" name="TextBox 14"/>
          <p:cNvSpPr txBox="1">
            <a:spLocks noChangeArrowheads="1"/>
          </p:cNvSpPr>
          <p:nvPr/>
        </p:nvSpPr>
        <p:spPr bwMode="auto">
          <a:xfrm>
            <a:off x="609600" y="4419600"/>
            <a:ext cx="2895600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zh-CN" altLang="en-US" sz="1400" b="1">
                <a:solidFill>
                  <a:srgbClr val="A50021"/>
                </a:solidFill>
              </a:rPr>
              <a:t>中联集团香港总部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zh-CN" altLang="en-US" sz="1200"/>
              <a:t>香港九龙红磡德丰街</a:t>
            </a:r>
            <a:r>
              <a:rPr lang="en-US" altLang="zh-CN" sz="1200"/>
              <a:t>22</a:t>
            </a:r>
            <a:r>
              <a:rPr lang="zh-CN" altLang="en-US" sz="1200"/>
              <a:t>号海滨广场二座</a:t>
            </a:r>
            <a:r>
              <a:rPr lang="en-US" altLang="zh-CN" sz="1200"/>
              <a:t>11</a:t>
            </a:r>
            <a:r>
              <a:rPr lang="zh-CN" altLang="en-US" sz="1200"/>
              <a:t>楼</a:t>
            </a:r>
            <a:r>
              <a:rPr lang="en-US" altLang="zh-CN" sz="1200"/>
              <a:t>1107-1111</a:t>
            </a:r>
            <a:r>
              <a:rPr lang="zh-CN" altLang="en-US" sz="1200"/>
              <a:t>室</a:t>
            </a:r>
            <a:endParaRPr lang="en-US" altLang="zh-CN" sz="1200"/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zh-TW" sz="1200"/>
              <a:t>Tel: (852) 2197 2888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zh-TW" sz="1200"/>
              <a:t>Fax: (852) 2197 2333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en-US" altLang="zh-TW" sz="1200"/>
              <a:t>Website: www.vandagroup.com</a:t>
            </a:r>
          </a:p>
          <a:p>
            <a:endParaRPr lang="zh-CN" altLang="en-US"/>
          </a:p>
        </p:txBody>
      </p:sp>
      <p:sp>
        <p:nvSpPr>
          <p:cNvPr id="64523" name="Rectangle 1028"/>
          <p:cNvSpPr>
            <a:spLocks noChangeArrowheads="1"/>
          </p:cNvSpPr>
          <p:nvPr/>
        </p:nvSpPr>
        <p:spPr bwMode="auto">
          <a:xfrm>
            <a:off x="0" y="1219200"/>
            <a:ext cx="6781800" cy="1981200"/>
          </a:xfrm>
          <a:prstGeom prst="rect">
            <a:avLst/>
          </a:prstGeom>
          <a:solidFill>
            <a:srgbClr val="80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Times New Roman" pitchFamily="18" charset="0"/>
            </a:endParaRPr>
          </a:p>
        </p:txBody>
      </p:sp>
      <p:sp>
        <p:nvSpPr>
          <p:cNvPr id="64524" name="Text Box 1029"/>
          <p:cNvSpPr txBox="1">
            <a:spLocks noChangeArrowheads="1"/>
          </p:cNvSpPr>
          <p:nvPr/>
        </p:nvSpPr>
        <p:spPr bwMode="auto">
          <a:xfrm>
            <a:off x="152400" y="457200"/>
            <a:ext cx="47561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b="1">
                <a:solidFill>
                  <a:schemeClr val="bg1"/>
                </a:solidFill>
                <a:latin typeface="Arial Black" pitchFamily="34" charset="0"/>
              </a:rPr>
              <a:t>At </a:t>
            </a:r>
            <a:r>
              <a:rPr lang="en-US" altLang="zh-TW" sz="7500" b="1">
                <a:solidFill>
                  <a:schemeClr val="bg1"/>
                </a:solidFill>
                <a:latin typeface="Arial Black" pitchFamily="34" charset="0"/>
              </a:rPr>
              <a:t>Vanda,</a:t>
            </a:r>
            <a:r>
              <a:rPr lang="en-US" altLang="zh-TW" sz="5000" b="1">
                <a:solidFill>
                  <a:schemeClr val="bg1"/>
                </a:solidFill>
                <a:latin typeface="Arial Black" pitchFamily="34" charset="0"/>
              </a:rPr>
              <a:t>	</a:t>
            </a:r>
            <a:endParaRPr lang="en-US" altLang="zh-TW" sz="5000" b="1">
              <a:solidFill>
                <a:schemeClr val="folHlink"/>
              </a:solidFill>
              <a:latin typeface="Arial Black" pitchFamily="34" charset="0"/>
            </a:endParaRPr>
          </a:p>
        </p:txBody>
      </p:sp>
      <p:pic>
        <p:nvPicPr>
          <p:cNvPr id="64525" name="图片 19" descr="新中文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90675"/>
            <a:ext cx="18288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6" name="Rectangle 1032"/>
          <p:cNvSpPr>
            <a:spLocks noChangeArrowheads="1"/>
          </p:cNvSpPr>
          <p:nvPr/>
        </p:nvSpPr>
        <p:spPr bwMode="auto">
          <a:xfrm>
            <a:off x="0" y="3733800"/>
            <a:ext cx="9144000" cy="457200"/>
          </a:xfrm>
          <a:prstGeom prst="rect">
            <a:avLst/>
          </a:prstGeom>
          <a:solidFill>
            <a:schemeClr val="bg2"/>
          </a:solidFill>
          <a:ln w="571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預設簡報設計">
      <a:majorFont>
        <a:latin typeface=""/>
        <a:ea typeface="隶书"/>
        <a:cs typeface=""/>
      </a:majorFont>
      <a:minorFont>
        <a:latin typeface="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triangle" w="med" len="med"/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tabLst/>
          <a:defRPr kumimoji="1" sz="16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itchFamily="34" charset="-122"/>
            <a:ea typeface="微软雅黑" pitchFamily="34" charset="-122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Tx/>
          <a:buFontTx/>
          <a:buChar char="•"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12007</TotalTime>
  <Words>231</Words>
  <Application>Microsoft Office PowerPoint</Application>
  <PresentationFormat>全屏显示(4:3)</PresentationFormat>
  <Paragraphs>41</Paragraphs>
  <Slides>6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3_預設簡報設計</vt:lpstr>
      <vt:lpstr>幻灯片 1</vt:lpstr>
      <vt:lpstr>目  录</vt:lpstr>
      <vt:lpstr>幻灯片 3</vt:lpstr>
      <vt:lpstr>幻灯片 4</vt:lpstr>
      <vt:lpstr>幻灯片 5</vt:lpstr>
      <vt:lpstr>幻灯片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中联运维服务体系</dc:title>
  <dc:creator>jason zeng</dc:creator>
  <cp:lastModifiedBy>微软用户</cp:lastModifiedBy>
  <cp:revision>1235</cp:revision>
  <dcterms:modified xsi:type="dcterms:W3CDTF">2011-08-23T21:15:18Z</dcterms:modified>
</cp:coreProperties>
</file>