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1" r:id="rId5"/>
    <p:sldId id="262" r:id="rId6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20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矩形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圆角矩形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副标题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CN" altLang="en-US" smtClean="0"/>
              <a:t>单击此处编辑母版副标题样式</a:t>
            </a:r>
            <a:endParaRPr kumimoji="0" lang="en-US"/>
          </a:p>
        </p:txBody>
      </p:sp>
      <p:sp>
        <p:nvSpPr>
          <p:cNvPr id="28" name="日期占位符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6BC0D-1C56-4868-A3A1-F96800090871}" type="datetimeFigureOut">
              <a:rPr lang="zh-CN" altLang="en-US" smtClean="0"/>
              <a:t>2011/8/22</a:t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29" name="灯片编号占位符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E9A08BDC-93E7-4B86-A248-5082D3A7AC27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标题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6BC0D-1C56-4868-A3A1-F96800090871}" type="datetimeFigureOut">
              <a:rPr lang="zh-CN" altLang="en-US" smtClean="0"/>
              <a:t>2011/8/22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08BDC-93E7-4B86-A248-5082D3A7AC2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6BC0D-1C56-4868-A3A1-F96800090871}" type="datetimeFigureOut">
              <a:rPr lang="zh-CN" altLang="en-US" smtClean="0"/>
              <a:t>2011/8/22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08BDC-93E7-4B86-A248-5082D3A7AC2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6BC0D-1C56-4868-A3A1-F96800090871}" type="datetimeFigureOut">
              <a:rPr lang="zh-CN" altLang="en-US" smtClean="0"/>
              <a:t>2011/8/22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08BDC-93E7-4B86-A248-5082D3A7AC27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8" name="内容占位符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矩形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圆角矩形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6BC0D-1C56-4868-A3A1-F96800090871}" type="datetimeFigureOut">
              <a:rPr lang="zh-CN" altLang="en-US" smtClean="0"/>
              <a:t>2011/8/22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矩形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矩形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E9A08BDC-93E7-4B86-A248-5082D3A7AC2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6BC0D-1C56-4868-A3A1-F96800090871}" type="datetimeFigureOut">
              <a:rPr lang="zh-CN" altLang="en-US" smtClean="0"/>
              <a:t>2011/8/22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08BDC-93E7-4B86-A248-5082D3A7AC27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9" name="内容占位符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11" name="内容占位符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6BC0D-1C56-4868-A3A1-F96800090871}" type="datetimeFigureOut">
              <a:rPr lang="zh-CN" altLang="en-US" smtClean="0"/>
              <a:t>2011/8/22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08BDC-93E7-4B86-A248-5082D3A7AC27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1" name="内容占位符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13" name="内容占位符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6BC0D-1C56-4868-A3A1-F96800090871}" type="datetimeFigureOut">
              <a:rPr lang="zh-CN" altLang="en-US" smtClean="0"/>
              <a:t>2011/8/22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08BDC-93E7-4B86-A248-5082D3A7AC2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6BC0D-1C56-4868-A3A1-F96800090871}" type="datetimeFigureOut">
              <a:rPr lang="zh-CN" altLang="en-US" smtClean="0"/>
              <a:t>2011/8/22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08BDC-93E7-4B86-A248-5082D3A7AC2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圆角矩形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6BC0D-1C56-4868-A3A1-F96800090871}" type="datetimeFigureOut">
              <a:rPr lang="zh-CN" altLang="en-US" smtClean="0"/>
              <a:t>2011/8/22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08BDC-93E7-4B86-A248-5082D3A7AC27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1" name="内容占位符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6BC0D-1C56-4868-A3A1-F96800090871}" type="datetimeFigureOut">
              <a:rPr lang="zh-CN" altLang="en-US" smtClean="0"/>
              <a:t>2011/8/22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E9A08BDC-93E7-4B86-A248-5082D3A7AC27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1" name="矩形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矩形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CN" altLang="en-US" smtClean="0"/>
              <a:t>单击图标添加图片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圆角矩形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标题占位符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13" name="文本占位符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  <a:p>
            <a:pPr lvl="1" eaLnBrk="1" latinLnBrk="0" hangingPunct="1"/>
            <a:r>
              <a:rPr kumimoji="0" lang="zh-CN" altLang="en-US" smtClean="0"/>
              <a:t>第二级</a:t>
            </a:r>
          </a:p>
          <a:p>
            <a:pPr lvl="2" eaLnBrk="1" latinLnBrk="0" hangingPunct="1"/>
            <a:r>
              <a:rPr kumimoji="0" lang="zh-CN" altLang="en-US" smtClean="0"/>
              <a:t>第三级</a:t>
            </a:r>
          </a:p>
          <a:p>
            <a:pPr lvl="3" eaLnBrk="1" latinLnBrk="0" hangingPunct="1"/>
            <a:r>
              <a:rPr kumimoji="0" lang="zh-CN" altLang="en-US" smtClean="0"/>
              <a:t>第四级</a:t>
            </a:r>
          </a:p>
          <a:p>
            <a:pPr lvl="4" eaLnBrk="1" latinLnBrk="0" hangingPunct="1"/>
            <a:r>
              <a:rPr kumimoji="0" lang="zh-CN" altLang="en-US" smtClean="0"/>
              <a:t>第五级</a:t>
            </a:r>
            <a:endParaRPr kumimoji="0" lang="en-US"/>
          </a:p>
        </p:txBody>
      </p:sp>
      <p:sp>
        <p:nvSpPr>
          <p:cNvPr id="14" name="日期占位符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E636BC0D-1C56-4868-A3A1-F96800090871}" type="datetimeFigureOut">
              <a:rPr lang="zh-CN" altLang="en-US" smtClean="0"/>
              <a:t>2011/8/22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23" name="灯片编号占位符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E9A08BDC-93E7-4B86-A248-5082D3A7AC2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dirty="0" smtClean="0"/>
              <a:t>以</a:t>
            </a:r>
            <a:r>
              <a:rPr lang="en-US" altLang="zh-CN" dirty="0" smtClean="0"/>
              <a:t>BPM</a:t>
            </a:r>
            <a:r>
              <a:rPr lang="zh-CN" altLang="en-US" dirty="0" smtClean="0"/>
              <a:t>指导应用软件开发</a:t>
            </a:r>
            <a:endParaRPr lang="zh-CN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背景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CN" altLang="en-US" dirty="0" smtClean="0"/>
              <a:t>刚刚参与了一个银行综合应用系统的评估</a:t>
            </a:r>
            <a:endParaRPr lang="en-US" altLang="zh-CN" dirty="0" smtClean="0"/>
          </a:p>
          <a:p>
            <a:r>
              <a:rPr lang="zh-CN" altLang="en-US" dirty="0" smtClean="0"/>
              <a:t>该系统在设计中借鉴了</a:t>
            </a:r>
            <a:r>
              <a:rPr lang="en-US" altLang="zh-CN" dirty="0" smtClean="0"/>
              <a:t>BPM</a:t>
            </a:r>
            <a:r>
              <a:rPr lang="zh-CN" altLang="en-US" dirty="0" smtClean="0"/>
              <a:t>的思想</a:t>
            </a:r>
            <a:endParaRPr lang="en-US" altLang="zh-CN" dirty="0" smtClean="0"/>
          </a:p>
          <a:p>
            <a:r>
              <a:rPr lang="zh-CN" altLang="en-US" dirty="0" smtClean="0"/>
              <a:t>带来</a:t>
            </a:r>
            <a:r>
              <a:rPr lang="zh-CN" altLang="en-US" dirty="0" smtClean="0"/>
              <a:t>了不同的效果</a:t>
            </a:r>
            <a:endParaRPr lang="zh-CN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“过程”或“流程”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914400" y="1772816"/>
            <a:ext cx="7772400" cy="4246984"/>
          </a:xfrm>
        </p:spPr>
        <p:txBody>
          <a:bodyPr>
            <a:normAutofit lnSpcReduction="10000"/>
          </a:bodyPr>
          <a:lstStyle/>
          <a:p>
            <a:r>
              <a:rPr lang="zh-CN" altLang="en-US" dirty="0" smtClean="0"/>
              <a:t>过程</a:t>
            </a:r>
            <a:r>
              <a:rPr lang="en-US" altLang="zh-CN" dirty="0" smtClean="0"/>
              <a:t>Process</a:t>
            </a:r>
          </a:p>
          <a:p>
            <a:pPr lvl="1"/>
            <a:r>
              <a:rPr lang="zh-CN" altLang="en-US" dirty="0" smtClean="0"/>
              <a:t>有</a:t>
            </a:r>
            <a:r>
              <a:rPr lang="zh-CN" altLang="en-US" dirty="0" smtClean="0"/>
              <a:t>明确输入、输出定义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有明确业务处理规则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内部活动</a:t>
            </a:r>
            <a:r>
              <a:rPr lang="zh-CN" altLang="en-US" dirty="0" smtClean="0"/>
              <a:t>紧</a:t>
            </a:r>
            <a:r>
              <a:rPr lang="zh-CN" altLang="en-US" dirty="0" smtClean="0"/>
              <a:t>耦合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与其他业务</a:t>
            </a:r>
            <a:r>
              <a:rPr lang="zh-CN" altLang="en-US" dirty="0" smtClean="0"/>
              <a:t>过程相对独立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在不同业务流程中可复用</a:t>
            </a:r>
            <a:endParaRPr lang="en-US" altLang="zh-CN" dirty="0" smtClean="0"/>
          </a:p>
          <a:p>
            <a:r>
              <a:rPr lang="zh-CN" altLang="en-US" dirty="0" smtClean="0"/>
              <a:t>流程</a:t>
            </a:r>
            <a:r>
              <a:rPr lang="en-US" altLang="zh-CN" dirty="0" smtClean="0"/>
              <a:t>Workflow</a:t>
            </a:r>
          </a:p>
          <a:p>
            <a:pPr lvl="1"/>
            <a:r>
              <a:rPr lang="zh-CN" altLang="en-US" dirty="0" smtClean="0"/>
              <a:t>针对特定业务场景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过程的特定</a:t>
            </a:r>
            <a:r>
              <a:rPr lang="zh-CN" altLang="en-US" dirty="0" smtClean="0"/>
              <a:t>组合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强调过程间的关联关系</a:t>
            </a:r>
            <a:endParaRPr lang="zh-CN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以“业务过程”为单元的优势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zh-CN" altLang="en-US" dirty="0" smtClean="0"/>
              <a:t>有助于建立完整的业务处理流程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不同过程可以采用不同的实现</a:t>
            </a:r>
            <a:r>
              <a:rPr lang="zh-CN" altLang="en-US" dirty="0" smtClean="0"/>
              <a:t>方式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人工处理与计算机</a:t>
            </a:r>
            <a:r>
              <a:rPr lang="zh-CN" altLang="en-US" dirty="0" smtClean="0"/>
              <a:t>处理的有机配合</a:t>
            </a:r>
            <a:endParaRPr lang="en-US" altLang="zh-CN" dirty="0" smtClean="0"/>
          </a:p>
          <a:p>
            <a:r>
              <a:rPr lang="zh-CN" altLang="en-US" dirty="0" smtClean="0"/>
              <a:t>明确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资源</a:t>
            </a:r>
            <a:r>
              <a:rPr lang="zh-CN" altLang="en-US" dirty="0" smtClean="0"/>
              <a:t>、职责、规则、接口、风险</a:t>
            </a:r>
            <a:endParaRPr lang="en-US" altLang="zh-CN" dirty="0" smtClean="0"/>
          </a:p>
          <a:p>
            <a:r>
              <a:rPr lang="zh-CN" altLang="en-US" dirty="0" smtClean="0"/>
              <a:t>统一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涉及同一业务规则都通过同一业务过程实现</a:t>
            </a:r>
            <a:endParaRPr lang="en-US" altLang="zh-CN" dirty="0" smtClean="0"/>
          </a:p>
          <a:p>
            <a:r>
              <a:rPr lang="zh-CN" altLang="en-US" dirty="0" smtClean="0"/>
              <a:t>灵活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当整体业务流程变化时，大量业务过程单元本身保持不变</a:t>
            </a:r>
            <a:endParaRPr lang="en-US" altLang="zh-CN" dirty="0" smtClean="0"/>
          </a:p>
          <a:p>
            <a:r>
              <a:rPr lang="zh-CN" altLang="en-US" dirty="0" smtClean="0"/>
              <a:t>便于绩效改进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分解复杂业务流程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易于实现</a:t>
            </a:r>
            <a:r>
              <a:rPr lang="en-US" altLang="zh-CN" dirty="0" smtClean="0"/>
              <a:t>ABC</a:t>
            </a:r>
            <a:endParaRPr lang="zh-CN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效果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CN" altLang="en-US" dirty="0" smtClean="0"/>
              <a:t>各项业务流程非常清晰，易于理解和掌握</a:t>
            </a:r>
            <a:endParaRPr lang="en-US" altLang="zh-CN" dirty="0" smtClean="0"/>
          </a:p>
          <a:p>
            <a:r>
              <a:rPr lang="zh-CN" altLang="en-US" dirty="0" smtClean="0"/>
              <a:t>计算机处理</a:t>
            </a:r>
            <a:r>
              <a:rPr lang="zh-CN" altLang="en-US" dirty="0" smtClean="0"/>
              <a:t>与人工处理的衔接很明确</a:t>
            </a:r>
            <a:endParaRPr lang="en-US" altLang="zh-CN" dirty="0" smtClean="0"/>
          </a:p>
          <a:p>
            <a:r>
              <a:rPr lang="zh-CN" altLang="en-US" dirty="0" smtClean="0"/>
              <a:t>基于“业务过程”单元，软件功能灵活、易扩展</a:t>
            </a:r>
            <a:endParaRPr lang="en-US" altLang="zh-CN" dirty="0" smtClean="0"/>
          </a:p>
          <a:p>
            <a:r>
              <a:rPr lang="zh-CN" altLang="en-US" dirty="0" smtClean="0"/>
              <a:t>与岗位设置、职责</a:t>
            </a:r>
            <a:r>
              <a:rPr lang="zh-CN" altLang="en-US" dirty="0" smtClean="0"/>
              <a:t>分工易匹配</a:t>
            </a:r>
            <a:endParaRPr lang="en-US" altLang="zh-CN" dirty="0" smtClean="0"/>
          </a:p>
          <a:p>
            <a:r>
              <a:rPr lang="zh-CN" altLang="en-US" dirty="0" smtClean="0"/>
              <a:t>有助于业务过程、资源的复用</a:t>
            </a:r>
            <a:endParaRPr lang="en-US" altLang="zh-CN" dirty="0" smtClean="0"/>
          </a:p>
          <a:p>
            <a:r>
              <a:rPr lang="zh-CN" altLang="en-US" dirty="0" smtClean="0"/>
              <a:t>统计数据口径更加一致</a:t>
            </a:r>
            <a:endParaRPr lang="en-US" altLang="zh-CN" dirty="0" smtClean="0"/>
          </a:p>
          <a:p>
            <a:r>
              <a:rPr lang="zh-CN" altLang="en-US" dirty="0" smtClean="0"/>
              <a:t>易于统计各业务过程的绩效数据</a:t>
            </a:r>
            <a:endParaRPr lang="en-US" altLang="zh-CN" dirty="0" smtClean="0"/>
          </a:p>
          <a:p>
            <a:r>
              <a:rPr lang="zh-CN" altLang="en-US" dirty="0" smtClean="0"/>
              <a:t>识别核心过程和辅助过程，有助于建立外包策略</a:t>
            </a:r>
            <a:endParaRPr lang="en-US" altLang="zh-CN" dirty="0" smtClean="0"/>
          </a:p>
          <a:p>
            <a:endParaRPr lang="zh-CN" alt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平衡">
  <a:themeElements>
    <a:clrScheme name="平衡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平衡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平衡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155</TotalTime>
  <Words>225</Words>
  <Application>Microsoft Office PowerPoint</Application>
  <PresentationFormat>全屏显示(4:3)</PresentationFormat>
  <Paragraphs>38</Paragraphs>
  <Slides>5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6" baseType="lpstr">
      <vt:lpstr>平衡</vt:lpstr>
      <vt:lpstr>以BPM指导应用软件开发</vt:lpstr>
      <vt:lpstr>背景</vt:lpstr>
      <vt:lpstr>“过程”或“流程”</vt:lpstr>
      <vt:lpstr>以“业务过程”为单元的优势</vt:lpstr>
      <vt:lpstr>效果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以BPM指导应用软件开发</dc:title>
  <dc:creator>wangxiaodong</dc:creator>
  <cp:lastModifiedBy>wangxiaodong</cp:lastModifiedBy>
  <cp:revision>9</cp:revision>
  <dcterms:created xsi:type="dcterms:W3CDTF">2011-08-22T00:15:06Z</dcterms:created>
  <dcterms:modified xsi:type="dcterms:W3CDTF">2011-08-22T02:50:16Z</dcterms:modified>
</cp:coreProperties>
</file>